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9" r:id="rId3"/>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00"/>
    <a:srgbClr val="FFFF66"/>
    <a:srgbClr val="C709A3"/>
    <a:srgbClr val="F735D2"/>
    <a:srgbClr val="F852D8"/>
    <a:srgbClr val="F85ADA"/>
    <a:srgbClr val="F40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B3270DC5-5DD3-4CB3-9EE1-DBA6B219273E}" type="datetimeFigureOut">
              <a:rPr lang="en-GB" smtClean="0"/>
              <a:t>17/06/2020</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B76139B0-82E9-453D-A13C-7C9EC5AD543D}" type="slidenum">
              <a:rPr lang="en-GB" smtClean="0"/>
              <a:t>‹#›</a:t>
            </a:fld>
            <a:endParaRPr lang="en-GB"/>
          </a:p>
        </p:txBody>
      </p:sp>
    </p:spTree>
    <p:extLst>
      <p:ext uri="{BB962C8B-B14F-4D97-AF65-F5344CB8AC3E}">
        <p14:creationId xmlns:p14="http://schemas.microsoft.com/office/powerpoint/2010/main" val="2961983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EDDA25-6747-465C-988E-5F60F95C221C}" type="slidenum">
              <a:rPr lang="en-GB" smtClean="0"/>
              <a:t>1</a:t>
            </a:fld>
            <a:endParaRPr lang="en-GB" dirty="0"/>
          </a:p>
        </p:txBody>
      </p:sp>
    </p:spTree>
    <p:extLst>
      <p:ext uri="{BB962C8B-B14F-4D97-AF65-F5344CB8AC3E}">
        <p14:creationId xmlns:p14="http://schemas.microsoft.com/office/powerpoint/2010/main" val="312694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066731-DD6A-4AB4-A1D1-08920742711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274895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66731-DD6A-4AB4-A1D1-08920742711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167851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66731-DD6A-4AB4-A1D1-08920742711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331018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66731-DD6A-4AB4-A1D1-08920742711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115069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066731-DD6A-4AB4-A1D1-08920742711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68401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066731-DD6A-4AB4-A1D1-089207427112}"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266931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066731-DD6A-4AB4-A1D1-089207427112}" type="datetimeFigureOut">
              <a:rPr lang="en-GB" smtClean="0"/>
              <a:t>17/06/2020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137447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066731-DD6A-4AB4-A1D1-089207427112}" type="datetimeFigureOut">
              <a:rPr lang="en-GB" smtClean="0"/>
              <a:t>17/06/2020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3938676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66731-DD6A-4AB4-A1D1-089207427112}" type="datetimeFigureOut">
              <a:rPr lang="en-GB" smtClean="0"/>
              <a:t>17/06/2020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368228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066731-DD6A-4AB4-A1D1-089207427112}"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147213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066731-DD6A-4AB4-A1D1-089207427112}"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D207D4-BEBF-43B5-B748-BDF8B483DA3E}" type="slidenum">
              <a:rPr lang="en-GB" smtClean="0"/>
              <a:t>‹#›</a:t>
            </a:fld>
            <a:endParaRPr lang="en-GB"/>
          </a:p>
        </p:txBody>
      </p:sp>
    </p:spTree>
    <p:extLst>
      <p:ext uri="{BB962C8B-B14F-4D97-AF65-F5344CB8AC3E}">
        <p14:creationId xmlns:p14="http://schemas.microsoft.com/office/powerpoint/2010/main" val="229514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66731-DD6A-4AB4-A1D1-089207427112}" type="datetimeFigureOut">
              <a:rPr lang="en-GB" smtClean="0"/>
              <a:t>17/06/2020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207D4-BEBF-43B5-B748-BDF8B483DA3E}" type="slidenum">
              <a:rPr lang="en-GB" smtClean="0"/>
              <a:t>‹#›</a:t>
            </a:fld>
            <a:endParaRPr lang="en-GB"/>
          </a:p>
        </p:txBody>
      </p:sp>
    </p:spTree>
    <p:extLst>
      <p:ext uri="{BB962C8B-B14F-4D97-AF65-F5344CB8AC3E}">
        <p14:creationId xmlns:p14="http://schemas.microsoft.com/office/powerpoint/2010/main" val="799751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itgetsbetter.org/" TargetMode="External"/><Relationship Id="rId3" Type="http://schemas.openxmlformats.org/officeDocument/2006/relationships/image" Target="../media/image1.png"/><Relationship Id="rId7" Type="http://schemas.openxmlformats.org/officeDocument/2006/relationships/hyperlink" Target="https://www.youtube.com/watch?v=GjRv7dJTync"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netflix.com/title/80209024" TargetMode="External"/><Relationship Id="rId11" Type="http://schemas.openxmlformats.org/officeDocument/2006/relationships/image" Target="../media/image4.png"/><Relationship Id="rId5" Type="http://schemas.openxmlformats.org/officeDocument/2006/relationships/hyperlink" Target="https://www.justlikeus.org/myLGBTQI+story" TargetMode="External"/><Relationship Id="rId10" Type="http://schemas.openxmlformats.org/officeDocument/2006/relationships/image" Target="../media/image3.png"/><Relationship Id="rId4" Type="http://schemas.openxmlformats.org/officeDocument/2006/relationships/hyperlink" Target="https://soundcloud.com/justlikeusuk" TargetMode="External"/><Relationship Id="rId9" Type="http://schemas.openxmlformats.org/officeDocument/2006/relationships/hyperlink" Target="https://eyeondesign.aiga.org/bright-simple-luminous-positive-despite-everything-the-iconic-importance-of-the-rainbow-flag/" TargetMode="External"/><Relationship Id="rId1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mailto:chris@switchboard.lgbt"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prideinlondon.org/event/pride-inside-3vaLnI78ZArYV6vGbhcPfn/" TargetMode="External"/><Relationship Id="rId5" Type="http://schemas.openxmlformats.org/officeDocument/2006/relationships/image" Target="../media/image6.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98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536" y="204"/>
            <a:ext cx="9159535" cy="923330"/>
          </a:xfrm>
          <a:prstGeom prst="rect">
            <a:avLst/>
          </a:prstGeom>
          <a:noFill/>
        </p:spPr>
        <p:txBody>
          <a:bodyPr wrap="square" rtlCol="0">
            <a:spAutoFit/>
          </a:bodyPr>
          <a:lstStyle/>
          <a:p>
            <a:pPr algn="ctr"/>
            <a:r>
              <a:rPr lang="en-GB" b="1" dirty="0">
                <a:solidFill>
                  <a:schemeClr val="bg1"/>
                </a:solidFill>
                <a:latin typeface="Arial Black" panose="020B0A04020102020204" pitchFamily="34" charset="0"/>
              </a:rPr>
              <a:t>REDBRIDGE  CELEBRATES</a:t>
            </a:r>
          </a:p>
          <a:p>
            <a:pPr algn="ctr"/>
            <a:r>
              <a:rPr lang="en-GB" b="1" dirty="0">
                <a:solidFill>
                  <a:schemeClr val="bg1"/>
                </a:solidFill>
                <a:latin typeface="Arial Black" panose="020B0A04020102020204" pitchFamily="34" charset="0"/>
              </a:rPr>
              <a:t>	</a:t>
            </a:r>
          </a:p>
          <a:p>
            <a:pPr algn="ctr"/>
            <a:r>
              <a:rPr lang="en-GB" b="1" dirty="0">
                <a:solidFill>
                  <a:schemeClr val="bg1"/>
                </a:solidFill>
                <a:latin typeface="Arial Black" panose="020B0A04020102020204" pitchFamily="34" charset="0"/>
              </a:rPr>
              <a:t>  SCHOOL DIVERSITY WEEK 2020! </a:t>
            </a:r>
          </a:p>
        </p:txBody>
      </p:sp>
      <p:graphicFrame>
        <p:nvGraphicFramePr>
          <p:cNvPr id="10" name="Table 9"/>
          <p:cNvGraphicFramePr>
            <a:graphicFrameLocks noGrp="1"/>
          </p:cNvGraphicFramePr>
          <p:nvPr>
            <p:extLst>
              <p:ext uri="{D42A27DB-BD31-4B8C-83A1-F6EECF244321}">
                <p14:modId xmlns:p14="http://schemas.microsoft.com/office/powerpoint/2010/main" val="511506694"/>
              </p:ext>
            </p:extLst>
          </p:nvPr>
        </p:nvGraphicFramePr>
        <p:xfrm>
          <a:off x="1438583" y="1012821"/>
          <a:ext cx="7588075" cy="944880"/>
        </p:xfrm>
        <a:graphic>
          <a:graphicData uri="http://schemas.openxmlformats.org/drawingml/2006/table">
            <a:tbl>
              <a:tblPr firstRow="1" bandRow="1">
                <a:tableStyleId>{5DA37D80-6434-44D0-A028-1B22A696006F}</a:tableStyleId>
              </a:tblPr>
              <a:tblGrid>
                <a:gridCol w="1313639">
                  <a:extLst>
                    <a:ext uri="{9D8B030D-6E8A-4147-A177-3AD203B41FA5}">
                      <a16:colId xmlns:a16="http://schemas.microsoft.com/office/drawing/2014/main" val="20000"/>
                    </a:ext>
                  </a:extLst>
                </a:gridCol>
                <a:gridCol w="2323834">
                  <a:extLst>
                    <a:ext uri="{9D8B030D-6E8A-4147-A177-3AD203B41FA5}">
                      <a16:colId xmlns:a16="http://schemas.microsoft.com/office/drawing/2014/main" val="20001"/>
                    </a:ext>
                  </a:extLst>
                </a:gridCol>
                <a:gridCol w="1589819">
                  <a:extLst>
                    <a:ext uri="{9D8B030D-6E8A-4147-A177-3AD203B41FA5}">
                      <a16:colId xmlns:a16="http://schemas.microsoft.com/office/drawing/2014/main" val="1224617918"/>
                    </a:ext>
                  </a:extLst>
                </a:gridCol>
                <a:gridCol w="2360783">
                  <a:extLst>
                    <a:ext uri="{9D8B030D-6E8A-4147-A177-3AD203B41FA5}">
                      <a16:colId xmlns:a16="http://schemas.microsoft.com/office/drawing/2014/main" val="2037950185"/>
                    </a:ext>
                  </a:extLst>
                </a:gridCol>
              </a:tblGrid>
              <a:tr h="786452">
                <a:tc>
                  <a:txBody>
                    <a:bodyPr/>
                    <a:lstStyle/>
                    <a:p>
                      <a:r>
                        <a:rPr lang="en-GB" sz="1200" b="1" dirty="0">
                          <a:latin typeface="Comic Sans MS" panose="030F0702030302020204" pitchFamily="66" charset="0"/>
                        </a:rPr>
                        <a:t>Poster Competition</a:t>
                      </a:r>
                    </a:p>
                    <a:p>
                      <a:endParaRPr lang="en-GB" sz="1200" b="1" dirty="0">
                        <a:latin typeface="Comic Sans MS" panose="030F0702030302020204" pitchFamily="66" charset="0"/>
                      </a:endParaRPr>
                    </a:p>
                    <a:p>
                      <a:r>
                        <a:rPr lang="en-GB" sz="900" b="0" dirty="0">
                          <a:latin typeface="Comic Sans MS" panose="030F0702030302020204" pitchFamily="66" charset="0"/>
                        </a:rPr>
                        <a:t>Design your own PRIDE flag!</a:t>
                      </a:r>
                      <a:endParaRPr lang="en-GB" sz="1050" b="0" dirty="0">
                        <a:latin typeface="Comic Sans MS" panose="030F0702030302020204" pitchFamily="66" charset="0"/>
                      </a:endParaRPr>
                    </a:p>
                  </a:txBody>
                  <a:tcPr>
                    <a:lnL w="57150" cap="flat" cmpd="sng" algn="ctr">
                      <a:solidFill>
                        <a:srgbClr val="FFC000"/>
                      </a:solidFill>
                      <a:prstDash val="sysDot"/>
                      <a:round/>
                      <a:headEnd type="none" w="med" len="med"/>
                      <a:tailEnd type="none" w="med" len="med"/>
                    </a:lnL>
                    <a:lnR w="57150" cap="flat" cmpd="sng" algn="ctr">
                      <a:solidFill>
                        <a:srgbClr val="FFC000"/>
                      </a:solidFill>
                      <a:prstDash val="sysDot"/>
                      <a:round/>
                      <a:headEnd type="none" w="med" len="med"/>
                      <a:tailEnd type="none" w="med" len="med"/>
                    </a:lnR>
                    <a:lnT w="57150" cap="flat" cmpd="sng" algn="ctr">
                      <a:solidFill>
                        <a:srgbClr val="FFC000"/>
                      </a:solidFill>
                      <a:prstDash val="sysDot"/>
                      <a:round/>
                      <a:headEnd type="none" w="med" len="med"/>
                      <a:tailEnd type="none" w="med" len="med"/>
                    </a:lnT>
                    <a:lnB w="57150" cap="flat" cmpd="sng" algn="ctr">
                      <a:solidFill>
                        <a:srgbClr val="FFC000"/>
                      </a:solidFill>
                      <a:prstDash val="sysDot"/>
                      <a:round/>
                      <a:headEnd type="none" w="med" len="med"/>
                      <a:tailEnd type="none" w="med" len="med"/>
                    </a:lnB>
                  </a:tcPr>
                </a:tc>
                <a:tc>
                  <a:txBody>
                    <a:bodyPr/>
                    <a:lstStyle/>
                    <a:p>
                      <a:r>
                        <a:rPr lang="en-GB" sz="1400" b="1" dirty="0">
                          <a:latin typeface="Comic Sans MS" panose="030F0702030302020204" pitchFamily="66" charset="0"/>
                        </a:rPr>
                        <a:t>Pride Cycle </a:t>
                      </a:r>
                      <a:r>
                        <a:rPr lang="en-GB" sz="1400" b="0" dirty="0">
                          <a:latin typeface="Comic Sans MS" panose="030F0702030302020204" pitchFamily="66" charset="0"/>
                        </a:rPr>
                        <a:t>–</a:t>
                      </a:r>
                    </a:p>
                    <a:p>
                      <a:pPr marL="228600" indent="-228600">
                        <a:buAutoNum type="arabicParenR"/>
                      </a:pPr>
                      <a:r>
                        <a:rPr lang="en-GB" sz="1050" b="0" dirty="0">
                          <a:latin typeface="Comic Sans MS" panose="030F0702030302020204" pitchFamily="66" charset="0"/>
                        </a:rPr>
                        <a:t>Wear something rainbow themed</a:t>
                      </a:r>
                    </a:p>
                    <a:p>
                      <a:pPr marL="228600" indent="-228600">
                        <a:buAutoNum type="arabicParenR"/>
                      </a:pPr>
                      <a:r>
                        <a:rPr lang="en-GB" sz="1050" b="0" dirty="0">
                          <a:latin typeface="Comic Sans MS" panose="030F0702030302020204" pitchFamily="66" charset="0"/>
                        </a:rPr>
                        <a:t>Tag your ride photos #PrideRide</a:t>
                      </a:r>
                    </a:p>
                  </a:txBody>
                  <a:tcPr>
                    <a:lnL w="57150" cap="flat" cmpd="sng" algn="ctr">
                      <a:solidFill>
                        <a:srgbClr val="FFC000"/>
                      </a:solidFill>
                      <a:prstDash val="sysDot"/>
                      <a:round/>
                      <a:headEnd type="none" w="med" len="med"/>
                      <a:tailEnd type="none" w="med" len="med"/>
                    </a:lnL>
                    <a:lnR w="57150" cap="flat" cmpd="sng" algn="ctr">
                      <a:solidFill>
                        <a:srgbClr val="FFC000"/>
                      </a:solidFill>
                      <a:prstDash val="sysDot"/>
                      <a:round/>
                      <a:headEnd type="none" w="med" len="med"/>
                      <a:tailEnd type="none" w="med" len="med"/>
                    </a:lnR>
                    <a:lnT w="57150" cap="flat" cmpd="sng" algn="ctr">
                      <a:solidFill>
                        <a:srgbClr val="FFC000"/>
                      </a:solidFill>
                      <a:prstDash val="sysDot"/>
                      <a:round/>
                      <a:headEnd type="none" w="med" len="med"/>
                      <a:tailEnd type="none" w="med" len="med"/>
                    </a:lnT>
                    <a:lnB w="57150" cap="flat" cmpd="sng" algn="ctr">
                      <a:solidFill>
                        <a:srgbClr val="FFC000"/>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Comic Sans MS" panose="030F0702030302020204" pitchFamily="66" charset="0"/>
                          <a:ea typeface="+mn-ea"/>
                          <a:cs typeface="+mn-cs"/>
                        </a:rPr>
                        <a:t>Create an LGBTQI+ Playlist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Comic Sans MS" panose="030F0702030302020204" pitchFamily="66" charset="0"/>
                          <a:ea typeface="+mn-ea"/>
                          <a:cs typeface="+mn-cs"/>
                        </a:rPr>
                        <a:t>ex. Miley Cyrus, Lady GaGa, Sam Smith</a:t>
                      </a:r>
                    </a:p>
                  </a:txBody>
                  <a:tcPr>
                    <a:lnL w="57150" cap="flat" cmpd="sng" algn="ctr">
                      <a:solidFill>
                        <a:srgbClr val="FFC000"/>
                      </a:solidFill>
                      <a:prstDash val="sysDot"/>
                      <a:round/>
                      <a:headEnd type="none" w="med" len="med"/>
                      <a:tailEnd type="none" w="med" len="med"/>
                    </a:lnL>
                    <a:lnR w="57150" cap="flat" cmpd="sng" algn="ctr">
                      <a:solidFill>
                        <a:srgbClr val="FFC000"/>
                      </a:solidFill>
                      <a:prstDash val="sysDot"/>
                      <a:round/>
                      <a:headEnd type="none" w="med" len="med"/>
                      <a:tailEnd type="none" w="med" len="med"/>
                    </a:lnR>
                    <a:lnT w="57150" cap="flat" cmpd="sng" algn="ctr">
                      <a:solidFill>
                        <a:srgbClr val="FFC000"/>
                      </a:solidFill>
                      <a:prstDash val="sysDot"/>
                      <a:round/>
                      <a:headEnd type="none" w="med" len="med"/>
                      <a:tailEnd type="none" w="med" len="med"/>
                    </a:lnT>
                    <a:lnB w="57150" cap="flat" cmpd="sng" algn="ctr">
                      <a:solidFill>
                        <a:srgbClr val="FFC000"/>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Comic Sans MS" panose="030F0702030302020204" pitchFamily="66" charset="0"/>
                        </a:rPr>
                        <a:t>MASTERCLASS </a:t>
                      </a:r>
                      <a:r>
                        <a:rPr lang="en-GB" sz="1100" b="1" i="1" kern="1200" dirty="0">
                          <a:solidFill>
                            <a:schemeClr val="tx1"/>
                          </a:solidFill>
                          <a:effectLst/>
                          <a:latin typeface="Comic Sans MS" panose="030F0702030302020204" pitchFamily="66" charset="0"/>
                          <a:ea typeface="+mn-ea"/>
                          <a:cs typeface="+mn-cs"/>
                        </a:rPr>
                        <a:t>with</a:t>
                      </a:r>
                      <a:r>
                        <a:rPr lang="en-GB" sz="1100" b="1" kern="1200" dirty="0">
                          <a:solidFill>
                            <a:schemeClr val="tx1"/>
                          </a:solidFill>
                          <a:effectLst/>
                          <a:latin typeface="Comic Sans MS" panose="030F0702030302020204" pitchFamily="66" charset="0"/>
                          <a:ea typeface="+mn-ea"/>
                          <a:cs typeface="+mn-cs"/>
                        </a:rPr>
                        <a:t> Lady Phyll on activism and diversity (12pm)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Comic Sans MS" panose="030F0702030302020204" pitchFamily="66" charset="0"/>
                          <a:ea typeface="+mn-ea"/>
                          <a:cs typeface="+mn-cs"/>
                        </a:rPr>
                        <a:t>(see details on next slide)</a:t>
                      </a:r>
                    </a:p>
                  </a:txBody>
                  <a:tcPr>
                    <a:lnL w="57150" cap="flat" cmpd="sng" algn="ctr">
                      <a:solidFill>
                        <a:srgbClr val="FFC000"/>
                      </a:solidFill>
                      <a:prstDash val="sysDot"/>
                      <a:round/>
                      <a:headEnd type="none" w="med" len="med"/>
                      <a:tailEnd type="none" w="med" len="med"/>
                    </a:lnL>
                    <a:lnR w="57150" cap="flat" cmpd="sng" algn="ctr">
                      <a:solidFill>
                        <a:srgbClr val="FFC000"/>
                      </a:solidFill>
                      <a:prstDash val="sysDot"/>
                      <a:round/>
                      <a:headEnd type="none" w="med" len="med"/>
                      <a:tailEnd type="none" w="med" len="med"/>
                    </a:lnR>
                    <a:lnT w="57150" cap="flat" cmpd="sng" algn="ctr">
                      <a:solidFill>
                        <a:srgbClr val="FFC000"/>
                      </a:solidFill>
                      <a:prstDash val="sysDot"/>
                      <a:round/>
                      <a:headEnd type="none" w="med" len="med"/>
                      <a:tailEnd type="none" w="med" len="med"/>
                    </a:lnT>
                    <a:lnB w="57150" cap="flat" cmpd="sng" algn="ctr">
                      <a:solidFill>
                        <a:srgbClr val="FFC000"/>
                      </a:solidFill>
                      <a:prstDash val="sysDot"/>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59963446"/>
              </p:ext>
            </p:extLst>
          </p:nvPr>
        </p:nvGraphicFramePr>
        <p:xfrm>
          <a:off x="1438583" y="2087981"/>
          <a:ext cx="7606725" cy="1059180"/>
        </p:xfrm>
        <a:graphic>
          <a:graphicData uri="http://schemas.openxmlformats.org/drawingml/2006/table">
            <a:tbl>
              <a:tblPr firstRow="1" bandRow="1">
                <a:tableStyleId>{8799B23B-EC83-4686-B30A-512413B5E67A}</a:tableStyleId>
              </a:tblPr>
              <a:tblGrid>
                <a:gridCol w="3451812">
                  <a:extLst>
                    <a:ext uri="{9D8B030D-6E8A-4147-A177-3AD203B41FA5}">
                      <a16:colId xmlns:a16="http://schemas.microsoft.com/office/drawing/2014/main" val="20000"/>
                    </a:ext>
                  </a:extLst>
                </a:gridCol>
                <a:gridCol w="1469965">
                  <a:extLst>
                    <a:ext uri="{9D8B030D-6E8A-4147-A177-3AD203B41FA5}">
                      <a16:colId xmlns:a16="http://schemas.microsoft.com/office/drawing/2014/main" val="20001"/>
                    </a:ext>
                  </a:extLst>
                </a:gridCol>
                <a:gridCol w="2684948">
                  <a:extLst>
                    <a:ext uri="{9D8B030D-6E8A-4147-A177-3AD203B41FA5}">
                      <a16:colId xmlns:a16="http://schemas.microsoft.com/office/drawing/2014/main" val="20002"/>
                    </a:ext>
                  </a:extLst>
                </a:gridCol>
              </a:tblGrid>
              <a:tr h="9244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Comic Sans MS" panose="030F0702030302020204" pitchFamily="66" charset="0"/>
                        </a:rPr>
                        <a:t>Listen to the Just Like Us podcast and video testimonials from real young LGBTQI+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b="0"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u="sng" kern="1200" dirty="0">
                          <a:solidFill>
                            <a:schemeClr val="tx1"/>
                          </a:solidFill>
                          <a:effectLst/>
                          <a:latin typeface="Comic Sans MS" panose="030F0702030302020204" pitchFamily="66" charset="0"/>
                          <a:ea typeface="+mn-ea"/>
                          <a:cs typeface="+mn-cs"/>
                          <a:hlinkClick r:id="rId4"/>
                        </a:rPr>
                        <a:t>https://soundcloud.com/justlikeusuk</a:t>
                      </a:r>
                      <a:r>
                        <a:rPr lang="en-GB" sz="1050" b="0" u="sng" kern="1200" dirty="0">
                          <a:solidFill>
                            <a:schemeClr val="tx1"/>
                          </a:solidFill>
                          <a:effectLst/>
                          <a:latin typeface="Comic Sans MS" panose="030F0702030302020204" pitchFamily="66" charset="0"/>
                          <a:ea typeface="+mn-ea"/>
                          <a:cs typeface="+mn-cs"/>
                        </a:rPr>
                        <a:t> </a:t>
                      </a:r>
                      <a:r>
                        <a:rPr lang="en-GB" sz="1050" b="0" kern="1200" dirty="0">
                          <a:solidFill>
                            <a:schemeClr val="tx1"/>
                          </a:solidFill>
                          <a:effectLst/>
                          <a:latin typeface="Comic Sans MS" panose="030F0702030302020204" pitchFamily="66" charset="0"/>
                          <a:ea typeface="+mn-ea"/>
                          <a:cs typeface="+mn-cs"/>
                        </a:rPr>
                        <a:t> </a:t>
                      </a:r>
                      <a:r>
                        <a:rPr lang="en-GB" sz="1050" b="0" dirty="0">
                          <a:solidFill>
                            <a:srgbClr val="3333FF"/>
                          </a:solidFill>
                          <a:latin typeface="Comic Sans MS" panose="030F0702030302020204" pitchFamily="66"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https://www.justlikeus.org/myLGBTQI+story</a:t>
                      </a:r>
                      <a:r>
                        <a:rPr lang="en-GB" sz="1050" b="0" dirty="0">
                          <a:solidFill>
                            <a:srgbClr val="3333FF"/>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050" b="0" dirty="0">
                        <a:solidFill>
                          <a:srgbClr val="3333FF"/>
                        </a:solidFill>
                        <a:latin typeface="Times New Roman" panose="02020603050405020304" pitchFamily="18" charset="0"/>
                        <a:ea typeface="Times New Roman" panose="02020603050405020304" pitchFamily="18" charset="0"/>
                      </a:endParaRPr>
                    </a:p>
                    <a:p>
                      <a:endParaRPr lang="en-GB" sz="1000" b="0" dirty="0">
                        <a:solidFill>
                          <a:schemeClr val="tx1"/>
                        </a:solidFill>
                        <a:latin typeface="Comic Sans MS" panose="030F0702030302020204" pitchFamily="66" charset="0"/>
                      </a:endParaRPr>
                    </a:p>
                  </a:txBody>
                  <a:tcPr>
                    <a:lnL w="57150" cap="flat" cmpd="sng" algn="ctr">
                      <a:solidFill>
                        <a:srgbClr val="7030A0"/>
                      </a:solidFill>
                      <a:prstDash val="sysDot"/>
                      <a:round/>
                      <a:headEnd type="none" w="med" len="med"/>
                      <a:tailEnd type="none" w="med" len="med"/>
                    </a:lnL>
                    <a:lnR w="57150" cap="flat" cmpd="sng" algn="ctr">
                      <a:solidFill>
                        <a:srgbClr val="7030A0"/>
                      </a:solidFill>
                      <a:prstDash val="sysDot"/>
                      <a:round/>
                      <a:headEnd type="none" w="med" len="med"/>
                      <a:tailEnd type="none" w="med" len="med"/>
                    </a:lnR>
                    <a:lnT w="57150" cap="flat" cmpd="sng" algn="ctr">
                      <a:solidFill>
                        <a:srgbClr val="7030A0"/>
                      </a:solidFill>
                      <a:prstDash val="sysDot"/>
                      <a:round/>
                      <a:headEnd type="none" w="med" len="med"/>
                      <a:tailEnd type="none" w="med" len="med"/>
                    </a:lnT>
                    <a:lnB w="57150" cap="flat" cmpd="sng" algn="ctr">
                      <a:solidFill>
                        <a:srgbClr val="7030A0"/>
                      </a:solidFill>
                      <a:prstDash val="sysDot"/>
                      <a:round/>
                      <a:headEnd type="none" w="med" len="med"/>
                      <a:tailEnd type="none" w="med" len="med"/>
                    </a:lnB>
                  </a:tcPr>
                </a:tc>
                <a:tc>
                  <a:txBody>
                    <a:bodyPr/>
                    <a:lstStyle/>
                    <a:p>
                      <a:r>
                        <a:rPr lang="en-GB" sz="1050" b="1" dirty="0">
                          <a:latin typeface="Comic Sans MS" panose="030F0702030302020204" pitchFamily="66" charset="0"/>
                        </a:rPr>
                        <a:t>CREATE a LGBTQI+ SIGN for Pride Day on Sunday </a:t>
                      </a:r>
                    </a:p>
                    <a:p>
                      <a:endParaRPr lang="en-GB" sz="1050" b="0" dirty="0">
                        <a:latin typeface="Comic Sans MS" panose="030F0702030302020204" pitchFamily="66" charset="0"/>
                      </a:endParaRPr>
                    </a:p>
                    <a:p>
                      <a:r>
                        <a:rPr lang="en-GB" sz="1050" b="0" dirty="0">
                          <a:latin typeface="Comic Sans MS" panose="030F0702030302020204" pitchFamily="66" charset="0"/>
                        </a:rPr>
                        <a:t>#prideinside </a:t>
                      </a:r>
                      <a:endParaRPr lang="en-GB" sz="1050" dirty="0">
                        <a:solidFill>
                          <a:schemeClr val="tx1"/>
                        </a:solidFill>
                        <a:latin typeface="Comic Sans MS" panose="030F0702030302020204" pitchFamily="66" charset="0"/>
                      </a:endParaRPr>
                    </a:p>
                  </a:txBody>
                  <a:tcPr>
                    <a:lnL w="57150" cap="flat" cmpd="sng" algn="ctr">
                      <a:solidFill>
                        <a:srgbClr val="7030A0"/>
                      </a:solidFill>
                      <a:prstDash val="sysDot"/>
                      <a:round/>
                      <a:headEnd type="none" w="med" len="med"/>
                      <a:tailEnd type="none" w="med" len="med"/>
                    </a:lnL>
                    <a:lnR w="57150" cap="flat" cmpd="sng" algn="ctr">
                      <a:solidFill>
                        <a:srgbClr val="7030A0"/>
                      </a:solidFill>
                      <a:prstDash val="sysDot"/>
                      <a:round/>
                      <a:headEnd type="none" w="med" len="med"/>
                      <a:tailEnd type="none" w="med" len="med"/>
                    </a:lnR>
                    <a:lnT w="57150" cap="flat" cmpd="sng" algn="ctr">
                      <a:solidFill>
                        <a:srgbClr val="7030A0"/>
                      </a:solidFill>
                      <a:prstDash val="sysDot"/>
                      <a:round/>
                      <a:headEnd type="none" w="med" len="med"/>
                      <a:tailEnd type="none" w="med" len="med"/>
                    </a:lnT>
                    <a:lnB w="57150" cap="flat" cmpd="sng" algn="ctr">
                      <a:solidFill>
                        <a:srgbClr val="7030A0"/>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latin typeface="Comic Sans MS" panose="030F0702030302020204" pitchFamily="66" charset="0"/>
                        </a:rPr>
                        <a:t>MASTERCLASS </a:t>
                      </a:r>
                      <a:r>
                        <a:rPr lang="en-GB" sz="1000" b="1" i="1" kern="1200" dirty="0">
                          <a:solidFill>
                            <a:schemeClr val="tx1"/>
                          </a:solidFill>
                          <a:effectLst/>
                          <a:latin typeface="Comic Sans MS" panose="030F0702030302020204" pitchFamily="66" charset="0"/>
                          <a:ea typeface="+mn-ea"/>
                          <a:cs typeface="+mn-cs"/>
                        </a:rPr>
                        <a:t>with</a:t>
                      </a:r>
                      <a:r>
                        <a:rPr lang="en-GB" sz="1000" b="1" kern="1200" dirty="0">
                          <a:solidFill>
                            <a:schemeClr val="tx1"/>
                          </a:solidFill>
                          <a:effectLst/>
                          <a:latin typeface="Comic Sans MS" panose="030F0702030302020204" pitchFamily="66" charset="0"/>
                          <a:ea typeface="+mn-ea"/>
                          <a:cs typeface="+mn-cs"/>
                        </a:rPr>
                        <a:t> Linda Riley on the history of DIVA and the importance of trans inclusion (3:30pm)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Comic Sans MS" panose="030F0702030302020204" pitchFamily="66"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Comic Sans MS" panose="030F0702030302020204" pitchFamily="66" charset="0"/>
                          <a:ea typeface="+mn-ea"/>
                          <a:cs typeface="+mn-cs"/>
                        </a:rPr>
                        <a:t>(see details on next slide)</a:t>
                      </a:r>
                    </a:p>
                  </a:txBody>
                  <a:tcPr>
                    <a:lnL w="57150" cap="flat" cmpd="sng" algn="ctr">
                      <a:solidFill>
                        <a:srgbClr val="7030A0"/>
                      </a:solidFill>
                      <a:prstDash val="sysDot"/>
                      <a:round/>
                      <a:headEnd type="none" w="med" len="med"/>
                      <a:tailEnd type="none" w="med" len="med"/>
                    </a:lnL>
                    <a:lnR w="57150" cap="flat" cmpd="sng" algn="ctr">
                      <a:solidFill>
                        <a:srgbClr val="7030A0"/>
                      </a:solidFill>
                      <a:prstDash val="sysDot"/>
                      <a:round/>
                      <a:headEnd type="none" w="med" len="med"/>
                      <a:tailEnd type="none" w="med" len="med"/>
                    </a:lnR>
                    <a:lnT w="57150" cap="flat" cmpd="sng" algn="ctr">
                      <a:solidFill>
                        <a:srgbClr val="7030A0"/>
                      </a:solidFill>
                      <a:prstDash val="sysDot"/>
                      <a:round/>
                      <a:headEnd type="none" w="med" len="med"/>
                      <a:tailEnd type="none" w="med" len="med"/>
                    </a:lnT>
                    <a:lnB w="57150" cap="flat" cmpd="sng" algn="ctr">
                      <a:solidFill>
                        <a:srgbClr val="7030A0"/>
                      </a:solidFill>
                      <a:prstDash val="sysDot"/>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429713021"/>
              </p:ext>
            </p:extLst>
          </p:nvPr>
        </p:nvGraphicFramePr>
        <p:xfrm>
          <a:off x="1438584" y="3118877"/>
          <a:ext cx="7628808" cy="1310640"/>
        </p:xfrm>
        <a:graphic>
          <a:graphicData uri="http://schemas.openxmlformats.org/drawingml/2006/table">
            <a:tbl>
              <a:tblPr firstRow="1" bandRow="1">
                <a:tableStyleId>{BDBED569-4797-4DF1-A0F4-6AAB3CD982D8}</a:tableStyleId>
              </a:tblPr>
              <a:tblGrid>
                <a:gridCol w="2773376">
                  <a:extLst>
                    <a:ext uri="{9D8B030D-6E8A-4147-A177-3AD203B41FA5}">
                      <a16:colId xmlns:a16="http://schemas.microsoft.com/office/drawing/2014/main" val="20000"/>
                    </a:ext>
                  </a:extLst>
                </a:gridCol>
                <a:gridCol w="2160240">
                  <a:extLst>
                    <a:ext uri="{9D8B030D-6E8A-4147-A177-3AD203B41FA5}">
                      <a16:colId xmlns:a16="http://schemas.microsoft.com/office/drawing/2014/main" val="20002"/>
                    </a:ext>
                  </a:extLst>
                </a:gridCol>
                <a:gridCol w="2695192">
                  <a:extLst>
                    <a:ext uri="{9D8B030D-6E8A-4147-A177-3AD203B41FA5}">
                      <a16:colId xmlns:a16="http://schemas.microsoft.com/office/drawing/2014/main" val="2053158714"/>
                    </a:ext>
                  </a:extLst>
                </a:gridCol>
              </a:tblGrid>
              <a:tr h="1261298">
                <a:tc>
                  <a:txBody>
                    <a:bodyPr/>
                    <a:lstStyle/>
                    <a:p>
                      <a:r>
                        <a:rPr lang="en-GB" sz="1400" b="0" dirty="0">
                          <a:latin typeface="Comic Sans MS" panose="030F0702030302020204" pitchFamily="66" charset="0"/>
                        </a:rPr>
                        <a:t>Research a LGBTQI+/ally politician</a:t>
                      </a:r>
                    </a:p>
                    <a:p>
                      <a:endParaRPr lang="en-GB" sz="1400" b="0" dirty="0">
                        <a:latin typeface="Comic Sans MS" panose="030F0702030302020204" pitchFamily="66" charset="0"/>
                      </a:endParaRPr>
                    </a:p>
                    <a:p>
                      <a:r>
                        <a:rPr lang="en-GB" sz="1200" b="0" dirty="0">
                          <a:latin typeface="Comic Sans MS" panose="030F0702030302020204" pitchFamily="66" charset="0"/>
                        </a:rPr>
                        <a:t>ex. Mhari Black , Chris Smith or Angela Eagle</a:t>
                      </a:r>
                      <a:endParaRPr lang="en-GB" sz="1200" b="0" dirty="0">
                        <a:solidFill>
                          <a:schemeClr val="tx1"/>
                        </a:solidFill>
                        <a:latin typeface="Comic Sans MS" panose="030F0702030302020204" pitchFamily="66" charset="0"/>
                      </a:endParaRPr>
                    </a:p>
                  </a:txBody>
                  <a:tcPr>
                    <a:lnL w="38100" cap="flat" cmpd="sng" algn="ctr">
                      <a:solidFill>
                        <a:srgbClr val="0070C0"/>
                      </a:solidFill>
                      <a:prstDash val="sysDash"/>
                      <a:round/>
                      <a:headEnd type="none" w="med" len="med"/>
                      <a:tailEnd type="none" w="med" len="med"/>
                    </a:lnL>
                    <a:lnR w="38100" cap="flat" cmpd="sng" algn="ctr">
                      <a:solidFill>
                        <a:srgbClr val="0070C0"/>
                      </a:solidFill>
                      <a:prstDash val="sysDash"/>
                      <a:round/>
                      <a:headEnd type="none" w="med" len="med"/>
                      <a:tailEnd type="none" w="med" len="med"/>
                    </a:lnR>
                    <a:lnT w="38100" cap="flat" cmpd="sng" algn="ctr">
                      <a:solidFill>
                        <a:srgbClr val="0070C0"/>
                      </a:solidFill>
                      <a:prstDash val="sysDash"/>
                      <a:round/>
                      <a:headEnd type="none" w="med" len="med"/>
                      <a:tailEnd type="none" w="med" len="med"/>
                    </a:lnT>
                    <a:lnB w="38100" cap="flat" cmpd="sng" algn="ctr">
                      <a:solidFill>
                        <a:srgbClr val="0070C0"/>
                      </a:solidFill>
                      <a:prstDash val="sysDash"/>
                      <a:round/>
                      <a:headEnd type="none" w="med" len="med"/>
                      <a:tailEnd type="none" w="med" len="med"/>
                    </a:lnB>
                    <a:solidFill>
                      <a:schemeClr val="bg1"/>
                    </a:solidFill>
                  </a:tcPr>
                </a:tc>
                <a:tc>
                  <a:txBody>
                    <a:bodyPr/>
                    <a:lstStyle/>
                    <a:p>
                      <a:r>
                        <a:rPr lang="en-GB" sz="1400" b="1" dirty="0">
                          <a:latin typeface="Comic Sans MS" panose="030F0702030302020204" pitchFamily="66" charset="0"/>
                        </a:rPr>
                        <a:t>Movie Time!  </a:t>
                      </a:r>
                    </a:p>
                    <a:p>
                      <a:endParaRPr lang="en-GB" sz="1600" b="1" dirty="0">
                        <a:latin typeface="Comic Sans MS" panose="030F0702030302020204" pitchFamily="66" charset="0"/>
                      </a:endParaRPr>
                    </a:p>
                    <a:p>
                      <a:r>
                        <a:rPr lang="en-GB" sz="1000" b="0" dirty="0">
                          <a:latin typeface="Comic Sans MS" panose="030F0702030302020204" pitchFamily="66" charset="0"/>
                        </a:rPr>
                        <a:t>Suggestion: ‘A Secret Love’ </a:t>
                      </a:r>
                    </a:p>
                    <a:p>
                      <a:r>
                        <a:rPr lang="en-GB" sz="1000" b="0" dirty="0">
                          <a:latin typeface="Comic Sans MS" panose="030F0702030302020204" pitchFamily="66" charset="0"/>
                        </a:rPr>
                        <a:t>(aged 12+)</a:t>
                      </a:r>
                    </a:p>
                    <a:p>
                      <a:r>
                        <a:rPr lang="en-GB" sz="1000" b="0" dirty="0">
                          <a:latin typeface="Comic Sans MS" panose="030F0702030302020204" pitchFamily="66" charset="0"/>
                        </a:rPr>
                        <a:t> </a:t>
                      </a:r>
                      <a:r>
                        <a:rPr lang="en-GB" sz="1000" b="1" dirty="0">
                          <a:solidFill>
                            <a:srgbClr val="0000FF"/>
                          </a:solidFill>
                          <a:latin typeface="Comic Sans MS" panose="030F0702030302020204" pitchFamily="66" charset="0"/>
                          <a:ea typeface="Times New Roman" panose="02020603050405020304" pitchFamily="18" charset="0"/>
                          <a:hlinkClick r:id="rId6"/>
                        </a:rPr>
                        <a:t>https://www.netflix.com/title/8020902</a:t>
                      </a:r>
                      <a:r>
                        <a:rPr lang="en-GB" sz="1000" b="1" u="sng" dirty="0">
                          <a:solidFill>
                            <a:srgbClr val="0000FF"/>
                          </a:solidFill>
                          <a:latin typeface="Comic Sans MS" panose="030F0702030302020204" pitchFamily="66" charset="0"/>
                          <a:ea typeface="Times New Roman" panose="02020603050405020304" pitchFamily="18" charset="0"/>
                          <a:hlinkClick r:id="rId6"/>
                        </a:rPr>
                        <a:t>4</a:t>
                      </a:r>
                      <a:endParaRPr lang="en-GB" sz="1000" b="0" dirty="0">
                        <a:latin typeface="Comic Sans MS" panose="030F0702030302020204" pitchFamily="66" charset="0"/>
                      </a:endParaRPr>
                    </a:p>
                  </a:txBody>
                  <a:tcPr>
                    <a:lnL w="38100" cap="flat" cmpd="sng" algn="ctr">
                      <a:solidFill>
                        <a:srgbClr val="0070C0"/>
                      </a:solidFill>
                      <a:prstDash val="sysDash"/>
                      <a:round/>
                      <a:headEnd type="none" w="med" len="med"/>
                      <a:tailEnd type="none" w="med" len="med"/>
                    </a:lnL>
                    <a:lnR w="38100" cap="flat" cmpd="sng" algn="ctr">
                      <a:solidFill>
                        <a:srgbClr val="0070C0"/>
                      </a:solidFill>
                      <a:prstDash val="sysDash"/>
                      <a:round/>
                      <a:headEnd type="none" w="med" len="med"/>
                      <a:tailEnd type="none" w="med" len="med"/>
                    </a:lnR>
                    <a:lnT w="38100" cap="flat" cmpd="sng" algn="ctr">
                      <a:solidFill>
                        <a:srgbClr val="0070C0"/>
                      </a:solidFill>
                      <a:prstDash val="sysDash"/>
                      <a:round/>
                      <a:headEnd type="none" w="med" len="med"/>
                      <a:tailEnd type="none" w="med" len="med"/>
                    </a:lnT>
                    <a:lnB w="38100" cap="flat" cmpd="sng" algn="ctr">
                      <a:solidFill>
                        <a:srgbClr val="0070C0"/>
                      </a:solidFill>
                      <a:prstDash val="sysDash"/>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Comic Sans MS" panose="030F0702030302020204" pitchFamily="66" charset="0"/>
                        </a:rPr>
                        <a:t>MASTERCLASS with influencer and blogger Emily Lavinia on ho</a:t>
                      </a:r>
                      <a:r>
                        <a:rPr lang="en-GB" sz="1100" b="1" i="1" kern="1200" dirty="0">
                          <a:solidFill>
                            <a:schemeClr val="tx1"/>
                          </a:solidFill>
                          <a:effectLst/>
                          <a:latin typeface="Comic Sans MS" panose="030F0702030302020204" pitchFamily="66" charset="0"/>
                          <a:ea typeface="+mn-ea"/>
                          <a:cs typeface="+mn-cs"/>
                        </a:rPr>
                        <a:t>w we can tell our stories while staying safe online </a:t>
                      </a:r>
                      <a:r>
                        <a:rPr lang="en-GB" sz="1100" b="0" i="1" kern="1200" dirty="0">
                          <a:solidFill>
                            <a:schemeClr val="tx1"/>
                          </a:solidFill>
                          <a:effectLst/>
                          <a:latin typeface="Comic Sans MS" panose="030F0702030302020204" pitchFamily="66" charset="0"/>
                          <a:ea typeface="+mn-ea"/>
                          <a:cs typeface="+mn-cs"/>
                        </a:rPr>
                        <a:t>(3:30pm)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1"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Comic Sans MS" panose="030F0702030302020204" pitchFamily="66" charset="0"/>
                          <a:ea typeface="+mn-ea"/>
                          <a:cs typeface="+mn-cs"/>
                        </a:rPr>
                        <a:t>(see details on next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kern="1200" dirty="0">
                        <a:solidFill>
                          <a:schemeClr val="tx1"/>
                        </a:solidFill>
                        <a:effectLst/>
                        <a:latin typeface="Comic Sans MS" panose="030F0702030302020204" pitchFamily="66" charset="0"/>
                        <a:ea typeface="+mn-ea"/>
                        <a:cs typeface="+mn-cs"/>
                      </a:endParaRPr>
                    </a:p>
                  </a:txBody>
                  <a:tcPr>
                    <a:lnL w="38100" cap="flat" cmpd="sng" algn="ctr">
                      <a:solidFill>
                        <a:srgbClr val="0070C0"/>
                      </a:solidFill>
                      <a:prstDash val="sysDash"/>
                      <a:round/>
                      <a:headEnd type="none" w="med" len="med"/>
                      <a:tailEnd type="none" w="med" len="med"/>
                    </a:lnL>
                    <a:lnR w="38100" cap="flat" cmpd="sng" algn="ctr">
                      <a:solidFill>
                        <a:srgbClr val="0070C0"/>
                      </a:solidFill>
                      <a:prstDash val="sysDash"/>
                      <a:round/>
                      <a:headEnd type="none" w="med" len="med"/>
                      <a:tailEnd type="none" w="med" len="med"/>
                    </a:lnR>
                    <a:lnT w="38100" cap="flat" cmpd="sng" algn="ctr">
                      <a:solidFill>
                        <a:srgbClr val="0070C0"/>
                      </a:solidFill>
                      <a:prstDash val="sysDash"/>
                      <a:round/>
                      <a:headEnd type="none" w="med" len="med"/>
                      <a:tailEnd type="none" w="med" len="med"/>
                    </a:lnT>
                    <a:lnB w="38100" cap="flat" cmpd="sng" algn="ctr">
                      <a:solidFill>
                        <a:srgbClr val="0070C0"/>
                      </a:solidFill>
                      <a:prstDash val="sysDash"/>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30475343"/>
              </p:ext>
            </p:extLst>
          </p:nvPr>
        </p:nvGraphicFramePr>
        <p:xfrm>
          <a:off x="1438583" y="4563481"/>
          <a:ext cx="7650054" cy="1280160"/>
        </p:xfrm>
        <a:graphic>
          <a:graphicData uri="http://schemas.openxmlformats.org/drawingml/2006/table">
            <a:tbl>
              <a:tblPr firstRow="1" bandRow="1">
                <a:tableStyleId>{ED083AE6-46FA-4A59-8FB0-9F97EB10719F}</a:tableStyleId>
              </a:tblPr>
              <a:tblGrid>
                <a:gridCol w="1622881">
                  <a:extLst>
                    <a:ext uri="{9D8B030D-6E8A-4147-A177-3AD203B41FA5}">
                      <a16:colId xmlns:a16="http://schemas.microsoft.com/office/drawing/2014/main" val="20000"/>
                    </a:ext>
                  </a:extLst>
                </a:gridCol>
                <a:gridCol w="2374632">
                  <a:extLst>
                    <a:ext uri="{9D8B030D-6E8A-4147-A177-3AD203B41FA5}">
                      <a16:colId xmlns:a16="http://schemas.microsoft.com/office/drawing/2014/main" val="20001"/>
                    </a:ext>
                  </a:extLst>
                </a:gridCol>
                <a:gridCol w="1681154">
                  <a:extLst>
                    <a:ext uri="{9D8B030D-6E8A-4147-A177-3AD203B41FA5}">
                      <a16:colId xmlns:a16="http://schemas.microsoft.com/office/drawing/2014/main" val="20002"/>
                    </a:ext>
                  </a:extLst>
                </a:gridCol>
                <a:gridCol w="1971387">
                  <a:extLst>
                    <a:ext uri="{9D8B030D-6E8A-4147-A177-3AD203B41FA5}">
                      <a16:colId xmlns:a16="http://schemas.microsoft.com/office/drawing/2014/main" val="645420961"/>
                    </a:ext>
                  </a:extLst>
                </a:gridCol>
              </a:tblGrid>
              <a:tr h="12719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Comic Sans MS" panose="030F0702030302020204" pitchFamily="66" charset="0"/>
                        </a:rPr>
                        <a:t>Bake</a:t>
                      </a:r>
                      <a:r>
                        <a:rPr lang="en-GB" sz="1100" b="0" dirty="0">
                          <a:latin typeface="Comic Sans MS" panose="030F0702030302020204" pitchFamily="66" charset="0"/>
                        </a:rPr>
                        <a:t> a RAINBOW CAKE!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Comic Sans MS" panose="030F0702030302020204" pitchFamily="66" charset="0"/>
                        </a:rPr>
                        <a:t>Dress</a:t>
                      </a:r>
                      <a:r>
                        <a:rPr lang="en-GB" sz="1100" b="0" dirty="0">
                          <a:latin typeface="Comic Sans MS" panose="030F0702030302020204" pitchFamily="66" charset="0"/>
                        </a:rPr>
                        <a:t> up in RAINBOW colours!</a:t>
                      </a:r>
                    </a:p>
                  </a:txBody>
                  <a:tcPr>
                    <a:lnL w="57150" cap="flat" cmpd="sng" algn="ctr">
                      <a:solidFill>
                        <a:srgbClr val="FF0000"/>
                      </a:solidFill>
                      <a:prstDash val="sysDot"/>
                      <a:round/>
                      <a:headEnd type="none" w="med" len="med"/>
                      <a:tailEnd type="none" w="med" len="med"/>
                    </a:lnL>
                    <a:lnR w="57150" cap="flat" cmpd="sng" algn="ctr">
                      <a:solidFill>
                        <a:srgbClr val="FF0000"/>
                      </a:solidFill>
                      <a:prstDash val="sysDot"/>
                      <a:round/>
                      <a:headEnd type="none" w="med" len="med"/>
                      <a:tailEnd type="none" w="med" len="med"/>
                    </a:lnR>
                    <a:lnT w="57150" cap="flat" cmpd="sng" algn="ctr">
                      <a:solidFill>
                        <a:srgbClr val="FF0000"/>
                      </a:solidFill>
                      <a:prstDash val="sysDot"/>
                      <a:round/>
                      <a:headEnd type="none" w="med" len="med"/>
                      <a:tailEnd type="none" w="med" len="med"/>
                    </a:lnT>
                    <a:lnB w="57150" cap="flat" cmpd="sng" algn="ctr">
                      <a:solidFill>
                        <a:srgbClr val="FF0000"/>
                      </a:solidFill>
                      <a:prstDash val="sysDot"/>
                      <a:round/>
                      <a:headEnd type="none" w="med" len="med"/>
                      <a:tailEnd type="none" w="med" len="med"/>
                    </a:lnB>
                  </a:tcPr>
                </a:tc>
                <a:tc>
                  <a:txBody>
                    <a:bodyPr/>
                    <a:lstStyle/>
                    <a:p>
                      <a:endParaRPr lang="en-GB" sz="1000" b="0" dirty="0">
                        <a:latin typeface="Comic Sans MS" panose="030F0702030302020204" pitchFamily="66" charset="0"/>
                      </a:endParaRPr>
                    </a:p>
                  </a:txBody>
                  <a:tcPr>
                    <a:lnL w="57150" cap="flat" cmpd="sng" algn="ctr">
                      <a:solidFill>
                        <a:srgbClr val="FF0000"/>
                      </a:solidFill>
                      <a:prstDash val="sysDot"/>
                      <a:round/>
                      <a:headEnd type="none" w="med" len="med"/>
                      <a:tailEnd type="none" w="med" len="med"/>
                    </a:lnL>
                    <a:lnR w="57150" cap="flat" cmpd="sng" algn="ctr">
                      <a:solidFill>
                        <a:srgbClr val="FF0000"/>
                      </a:solidFill>
                      <a:prstDash val="sysDot"/>
                      <a:round/>
                      <a:headEnd type="none" w="med" len="med"/>
                      <a:tailEnd type="none" w="med" len="med"/>
                    </a:lnR>
                    <a:lnT w="57150" cap="flat" cmpd="sng" algn="ctr">
                      <a:solidFill>
                        <a:srgbClr val="FF0000"/>
                      </a:solidFill>
                      <a:prstDash val="sysDot"/>
                      <a:round/>
                      <a:headEnd type="none" w="med" len="med"/>
                      <a:tailEnd type="none" w="med" len="med"/>
                    </a:lnT>
                    <a:lnB w="57150" cap="flat" cmpd="sng" algn="ctr">
                      <a:solidFill>
                        <a:srgbClr val="FF0000"/>
                      </a:solidFill>
                      <a:prstDash val="sysDot"/>
                      <a:round/>
                      <a:headEnd type="none" w="med" len="med"/>
                      <a:tailEnd type="none" w="med" len="med"/>
                    </a:lnB>
                  </a:tcPr>
                </a:tc>
                <a:tc>
                  <a:txBody>
                    <a:bodyPr/>
                    <a:lstStyle/>
                    <a:p>
                      <a:r>
                        <a:rPr lang="en-GB" sz="1200" b="1" dirty="0">
                          <a:latin typeface="Comic Sans MS" panose="030F0702030302020204" pitchFamily="66" charset="0"/>
                        </a:rPr>
                        <a:t>Documentary Time! </a:t>
                      </a:r>
                    </a:p>
                    <a:p>
                      <a:endParaRPr lang="en-GB" sz="1000" b="0" dirty="0">
                        <a:latin typeface="Comic Sans MS" panose="030F0702030302020204" pitchFamily="66" charset="0"/>
                      </a:endParaRPr>
                    </a:p>
                    <a:p>
                      <a:r>
                        <a:rPr lang="en-GB" sz="1000" b="0" dirty="0">
                          <a:latin typeface="Comic Sans MS" panose="030F0702030302020204" pitchFamily="66" charset="0"/>
                        </a:rPr>
                        <a:t>Stonewall at 50 - history of Pride! </a:t>
                      </a:r>
                      <a:r>
                        <a:rPr lang="en-GB" sz="900" b="1" dirty="0">
                          <a:solidFill>
                            <a:srgbClr val="0000FF"/>
                          </a:solidFill>
                          <a:latin typeface="Comic Sans MS" panose="030F0702030302020204" pitchFamily="66" charset="0"/>
                          <a:ea typeface="Calibri" panose="020F0502020204030204" pitchFamily="34" charset="0"/>
                          <a:cs typeface="Times New Roman" panose="02020603050405020304" pitchFamily="18" charset="0"/>
                          <a:hlinkClick r:id="rId7"/>
                        </a:rPr>
                        <a:t>https://www.youtube.com/watch?v=GjRv7dJTync</a:t>
                      </a:r>
                      <a:endParaRPr lang="en-GB" sz="900" b="1" dirty="0">
                        <a:solidFill>
                          <a:srgbClr val="0000FF"/>
                        </a:solidFill>
                        <a:latin typeface="Comic Sans MS" panose="030F0702030302020204" pitchFamily="66" charset="0"/>
                        <a:ea typeface="Calibri" panose="020F0502020204030204" pitchFamily="34" charset="0"/>
                        <a:cs typeface="Times New Roman" panose="02020603050405020304" pitchFamily="18" charset="0"/>
                      </a:endParaRPr>
                    </a:p>
                    <a:p>
                      <a:endParaRPr lang="en-GB" sz="900" b="1" i="1" dirty="0">
                        <a:solidFill>
                          <a:srgbClr val="0000FF"/>
                        </a:solidFill>
                        <a:latin typeface="Comic Sans MS" panose="030F0702030302020204" pitchFamily="66" charset="0"/>
                        <a:cs typeface="Times New Roman" panose="02020603050405020304" pitchFamily="18" charset="0"/>
                      </a:endParaRPr>
                    </a:p>
                    <a:p>
                      <a:r>
                        <a:rPr lang="en-GB" sz="900" b="1" i="1" dirty="0">
                          <a:solidFill>
                            <a:srgbClr val="0000FF"/>
                          </a:solidFill>
                          <a:latin typeface="Comic Sans MS" panose="030F0702030302020204" pitchFamily="66" charset="0"/>
                          <a:cs typeface="Times New Roman" panose="02020603050405020304" pitchFamily="18" charset="0"/>
                        </a:rPr>
                        <a:t>(some adult language) </a:t>
                      </a:r>
                      <a:endParaRPr lang="en-GB" sz="1000" b="0" i="1" dirty="0">
                        <a:latin typeface="Comic Sans MS" panose="030F0702030302020204" pitchFamily="66" charset="0"/>
                      </a:endParaRPr>
                    </a:p>
                  </a:txBody>
                  <a:tcPr>
                    <a:lnL w="57150" cap="flat" cmpd="sng" algn="ctr">
                      <a:solidFill>
                        <a:srgbClr val="FF0000"/>
                      </a:solidFill>
                      <a:prstDash val="sysDot"/>
                      <a:round/>
                      <a:headEnd type="none" w="med" len="med"/>
                      <a:tailEnd type="none" w="med" len="med"/>
                    </a:lnL>
                    <a:lnR w="57150" cap="flat" cmpd="sng" algn="ctr">
                      <a:solidFill>
                        <a:srgbClr val="FF0000"/>
                      </a:solidFill>
                      <a:prstDash val="sysDot"/>
                      <a:round/>
                      <a:headEnd type="none" w="med" len="med"/>
                      <a:tailEnd type="none" w="med" len="med"/>
                    </a:lnR>
                    <a:lnT w="57150" cap="flat" cmpd="sng" algn="ctr">
                      <a:solidFill>
                        <a:srgbClr val="FF0000"/>
                      </a:solidFill>
                      <a:prstDash val="sysDot"/>
                      <a:round/>
                      <a:headEnd type="none" w="med" len="med"/>
                      <a:tailEnd type="none" w="med" len="med"/>
                    </a:lnT>
                    <a:lnB w="57150" cap="flat" cmpd="sng" algn="ctr">
                      <a:solidFill>
                        <a:srgbClr val="FF0000"/>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Comic Sans MS" panose="030F0702030302020204" pitchFamily="66" charset="0"/>
                        </a:rPr>
                        <a:t>MASTERCLASS with </a:t>
                      </a:r>
                      <a:r>
                        <a:rPr lang="en-GB" sz="1100" b="1" kern="1200" dirty="0">
                          <a:solidFill>
                            <a:schemeClr val="tx1"/>
                          </a:solidFill>
                          <a:effectLst/>
                          <a:latin typeface="Comic Sans MS" panose="030F0702030302020204" pitchFamily="66" charset="0"/>
                          <a:ea typeface="+mn-ea"/>
                          <a:cs typeface="+mn-cs"/>
                        </a:rPr>
                        <a:t>Cedric Tan on </a:t>
                      </a:r>
                      <a:r>
                        <a:rPr lang="en-GB" sz="1100" b="1" i="1" kern="1200" dirty="0">
                          <a:solidFill>
                            <a:schemeClr val="tx1"/>
                          </a:solidFill>
                          <a:effectLst/>
                          <a:latin typeface="Comic Sans MS" panose="030F0702030302020204" pitchFamily="66" charset="0"/>
                          <a:ea typeface="+mn-ea"/>
                          <a:cs typeface="+mn-cs"/>
                        </a:rPr>
                        <a:t>the evolution of same-sex behaviour in animals (3:30pm)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1"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dirty="0">
                          <a:solidFill>
                            <a:schemeClr val="tx1"/>
                          </a:solidFill>
                          <a:effectLst/>
                          <a:latin typeface="Comic Sans MS" panose="030F0702030302020204" pitchFamily="66" charset="0"/>
                          <a:ea typeface="+mn-ea"/>
                          <a:cs typeface="+mn-cs"/>
                        </a:rPr>
                        <a:t>(see details on next slide)</a:t>
                      </a:r>
                    </a:p>
                  </a:txBody>
                  <a:tcPr>
                    <a:lnL w="57150" cap="flat" cmpd="sng" algn="ctr">
                      <a:solidFill>
                        <a:srgbClr val="FF0000"/>
                      </a:solidFill>
                      <a:prstDash val="sysDot"/>
                      <a:round/>
                      <a:headEnd type="none" w="med" len="med"/>
                      <a:tailEnd type="none" w="med" len="med"/>
                    </a:lnL>
                    <a:lnR w="57150" cap="flat" cmpd="sng" algn="ctr">
                      <a:solidFill>
                        <a:srgbClr val="FF0000"/>
                      </a:solidFill>
                      <a:prstDash val="sysDot"/>
                      <a:round/>
                      <a:headEnd type="none" w="med" len="med"/>
                      <a:tailEnd type="none" w="med" len="med"/>
                    </a:lnR>
                    <a:lnT w="57150" cap="flat" cmpd="sng" algn="ctr">
                      <a:solidFill>
                        <a:srgbClr val="FF0000"/>
                      </a:solidFill>
                      <a:prstDash val="sysDot"/>
                      <a:round/>
                      <a:headEnd type="none" w="med" len="med"/>
                      <a:tailEnd type="none" w="med" len="med"/>
                    </a:lnT>
                    <a:lnB w="57150" cap="flat" cmpd="sng" algn="ctr">
                      <a:solidFill>
                        <a:srgbClr val="FF0000"/>
                      </a:solidFill>
                      <a:prstDash val="sysDot"/>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89202" y="4636417"/>
            <a:ext cx="2314479" cy="97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Table 8"/>
          <p:cNvGraphicFramePr>
            <a:graphicFrameLocks noGrp="1"/>
          </p:cNvGraphicFramePr>
          <p:nvPr>
            <p:extLst>
              <p:ext uri="{D42A27DB-BD31-4B8C-83A1-F6EECF244321}">
                <p14:modId xmlns:p14="http://schemas.microsoft.com/office/powerpoint/2010/main" val="4235053385"/>
              </p:ext>
            </p:extLst>
          </p:nvPr>
        </p:nvGraphicFramePr>
        <p:xfrm>
          <a:off x="1438583" y="5998223"/>
          <a:ext cx="7650055" cy="843904"/>
        </p:xfrm>
        <a:graphic>
          <a:graphicData uri="http://schemas.openxmlformats.org/drawingml/2006/table">
            <a:tbl>
              <a:tblPr firstRow="1" bandRow="1">
                <a:tableStyleId>{ED083AE6-46FA-4A59-8FB0-9F97EB10719F}</a:tableStyleId>
              </a:tblPr>
              <a:tblGrid>
                <a:gridCol w="4257931">
                  <a:extLst>
                    <a:ext uri="{9D8B030D-6E8A-4147-A177-3AD203B41FA5}">
                      <a16:colId xmlns:a16="http://schemas.microsoft.com/office/drawing/2014/main" val="20000"/>
                    </a:ext>
                  </a:extLst>
                </a:gridCol>
                <a:gridCol w="3392124">
                  <a:extLst>
                    <a:ext uri="{9D8B030D-6E8A-4147-A177-3AD203B41FA5}">
                      <a16:colId xmlns:a16="http://schemas.microsoft.com/office/drawing/2014/main" val="20001"/>
                    </a:ext>
                  </a:extLst>
                </a:gridCol>
              </a:tblGrid>
              <a:tr h="843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01F1E"/>
                          </a:solidFill>
                          <a:latin typeface="Comic Sans MS" panose="030F0702030302020204" pitchFamily="66" charset="0"/>
                        </a:rPr>
                        <a:t>Read about design principles and design a diversity themed logo for your school!</a:t>
                      </a:r>
                      <a:endParaRPr lang="en-GB" sz="1000" b="1"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hlinkClick r:id="rId9"/>
                        </a:rPr>
                        <a:t>https://eyeondesign.aiga.org/bright-simple-luminous-positive-despite-everything-the-iconic-importance-of-the-rainbow-flag/</a:t>
                      </a:r>
                      <a:endParaRPr lang="en-GB" sz="1000" b="0" dirty="0">
                        <a:latin typeface="Comic Sans MS" panose="030F0702030302020204" pitchFamily="66" charset="0"/>
                      </a:endParaRPr>
                    </a:p>
                  </a:txBody>
                  <a:tcPr>
                    <a:lnL w="38100" cap="flat" cmpd="sng" algn="ctr">
                      <a:solidFill>
                        <a:srgbClr val="CC3399"/>
                      </a:solidFill>
                      <a:prstDash val="sysDot"/>
                      <a:round/>
                      <a:headEnd type="none" w="med" len="med"/>
                      <a:tailEnd type="none" w="med" len="med"/>
                    </a:lnL>
                    <a:lnR w="38100" cap="flat" cmpd="sng" algn="ctr">
                      <a:solidFill>
                        <a:srgbClr val="CC3399"/>
                      </a:solidFill>
                      <a:prstDash val="sysDot"/>
                      <a:round/>
                      <a:headEnd type="none" w="med" len="med"/>
                      <a:tailEnd type="none" w="med" len="med"/>
                    </a:lnR>
                    <a:lnT w="38100" cap="flat" cmpd="sng" algn="ctr">
                      <a:solidFill>
                        <a:srgbClr val="CC3399"/>
                      </a:solidFill>
                      <a:prstDash val="sysDot"/>
                      <a:round/>
                      <a:headEnd type="none" w="med" len="med"/>
                      <a:tailEnd type="none" w="med" len="med"/>
                    </a:lnT>
                    <a:lnB w="38100" cap="flat" cmpd="sng" algn="ctr">
                      <a:solidFill>
                        <a:srgbClr val="CC3399"/>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Comic Sans MS" panose="030F0702030302020204" pitchFamily="66" charset="0"/>
                        </a:rPr>
                        <a:t>MASTERCLASS with </a:t>
                      </a:r>
                      <a:r>
                        <a:rPr lang="en-GB" sz="1100" b="1" kern="1200" dirty="0">
                          <a:solidFill>
                            <a:schemeClr val="tx1"/>
                          </a:solidFill>
                          <a:effectLst/>
                          <a:latin typeface="Comic Sans MS" panose="030F0702030302020204" pitchFamily="66" charset="0"/>
                          <a:ea typeface="+mn-ea"/>
                          <a:cs typeface="+mn-cs"/>
                        </a:rPr>
                        <a:t>Ben </a:t>
                      </a:r>
                      <a:r>
                        <a:rPr lang="en-GB" sz="1100" b="1" kern="1200" dirty="0" err="1">
                          <a:solidFill>
                            <a:schemeClr val="tx1"/>
                          </a:solidFill>
                          <a:effectLst/>
                          <a:latin typeface="Comic Sans MS" panose="030F0702030302020204" pitchFamily="66" charset="0"/>
                          <a:ea typeface="+mn-ea"/>
                          <a:cs typeface="+mn-cs"/>
                        </a:rPr>
                        <a:t>Hunte</a:t>
                      </a:r>
                      <a:r>
                        <a:rPr lang="en-GB" sz="1100" b="1" kern="1200" dirty="0">
                          <a:solidFill>
                            <a:schemeClr val="tx1"/>
                          </a:solidFill>
                          <a:effectLst/>
                          <a:latin typeface="Comic Sans MS" panose="030F0702030302020204" pitchFamily="66" charset="0"/>
                          <a:ea typeface="+mn-ea"/>
                          <a:cs typeface="+mn-cs"/>
                        </a:rPr>
                        <a:t> on confidence building for young LGBTQI+ people (3:30pm)</a:t>
                      </a:r>
                      <a:endParaRPr lang="en-GB" sz="1100" b="1" i="1"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dirty="0">
                        <a:solidFill>
                          <a:schemeClr val="tx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Comic Sans MS" panose="030F0702030302020204" pitchFamily="66" charset="0"/>
                          <a:ea typeface="+mn-ea"/>
                          <a:cs typeface="+mn-cs"/>
                        </a:rPr>
                        <a:t>(see details on next slide)</a:t>
                      </a:r>
                    </a:p>
                  </a:txBody>
                  <a:tcPr>
                    <a:lnL w="38100" cap="flat" cmpd="sng" algn="ctr">
                      <a:solidFill>
                        <a:srgbClr val="CC3399"/>
                      </a:solidFill>
                      <a:prstDash val="sysDot"/>
                      <a:round/>
                      <a:headEnd type="none" w="med" len="med"/>
                      <a:tailEnd type="none" w="med" len="med"/>
                    </a:lnL>
                    <a:lnR w="38100" cap="flat" cmpd="sng" algn="ctr">
                      <a:solidFill>
                        <a:srgbClr val="CC3399"/>
                      </a:solidFill>
                      <a:prstDash val="sysDot"/>
                      <a:round/>
                      <a:headEnd type="none" w="med" len="med"/>
                      <a:tailEnd type="none" w="med" len="med"/>
                    </a:lnR>
                    <a:lnT w="38100" cap="flat" cmpd="sng" algn="ctr">
                      <a:solidFill>
                        <a:srgbClr val="CC3399"/>
                      </a:solidFill>
                      <a:prstDash val="sysDot"/>
                      <a:round/>
                      <a:headEnd type="none" w="med" len="med"/>
                      <a:tailEnd type="none" w="med" len="med"/>
                    </a:lnT>
                    <a:lnB w="38100" cap="flat" cmpd="sng" algn="ctr">
                      <a:solidFill>
                        <a:srgbClr val="CC3399"/>
                      </a:solidFill>
                      <a:prstDash val="sysDot"/>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17" name="Picture 5" descr="Image result for cartoon firework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2856613">
            <a:off x="6491095" y="62368"/>
            <a:ext cx="1193856" cy="739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2" name="Picture 5" descr="Image result for cartoon fireworks"/>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9056613">
            <a:off x="103355" y="112828"/>
            <a:ext cx="1100955" cy="68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5" name="Picture 4" descr="Image result for colourful heart">
            <a:extLst>
              <a:ext uri="{FF2B5EF4-FFF2-40B4-BE49-F238E27FC236}">
                <a16:creationId xmlns:a16="http://schemas.microsoft.com/office/drawing/2014/main" id="{9E2834B6-9C85-4A41-864C-09BF587F54F0}"/>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431896">
            <a:off x="8494374" y="2623211"/>
            <a:ext cx="409955" cy="365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9" name="TextBox 18">
            <a:extLst>
              <a:ext uri="{FF2B5EF4-FFF2-40B4-BE49-F238E27FC236}">
                <a16:creationId xmlns:a16="http://schemas.microsoft.com/office/drawing/2014/main" id="{DC42CCE3-ECA8-4AFA-9BC2-2CE5EA863599}"/>
              </a:ext>
            </a:extLst>
          </p:cNvPr>
          <p:cNvSpPr txBox="1"/>
          <p:nvPr/>
        </p:nvSpPr>
        <p:spPr>
          <a:xfrm>
            <a:off x="3014907" y="4636417"/>
            <a:ext cx="2215512" cy="1169551"/>
          </a:xfrm>
          <a:prstGeom prst="rect">
            <a:avLst/>
          </a:prstGeom>
          <a:noFill/>
        </p:spPr>
        <p:txBody>
          <a:bodyPr wrap="square" rtlCol="0">
            <a:spAutoFit/>
          </a:bodyPr>
          <a:lstStyle/>
          <a:p>
            <a:pPr algn="ctr"/>
            <a:r>
              <a:rPr lang="en-GB" sz="1000" b="1" u="sng" dirty="0">
                <a:latin typeface="Comic Sans MS" panose="030F0702030302020204" pitchFamily="66" charset="0"/>
              </a:rPr>
              <a:t>Visit ‘It Gets Better Project!’</a:t>
            </a:r>
          </a:p>
          <a:p>
            <a:pPr algn="ctr"/>
            <a:r>
              <a:rPr lang="en-GB" sz="1000" b="1" dirty="0">
                <a:latin typeface="Comic Sans MS" panose="030F0702030302020204" pitchFamily="66" charset="0"/>
              </a:rPr>
              <a:t>A digital Pride extravaganza bringing together talent across genres including fitness, lifestyle, fashion, beauty, gaming, and drag performers!</a:t>
            </a:r>
          </a:p>
          <a:p>
            <a:pPr algn="ctr"/>
            <a:r>
              <a:rPr lang="en-GB" sz="1000" dirty="0">
                <a:hlinkClick r:id="rId13"/>
              </a:rPr>
              <a:t>https://itgetsbetter.org/</a:t>
            </a:r>
            <a:endParaRPr lang="en-GB" sz="1000" b="1" dirty="0">
              <a:latin typeface="Comic Sans MS" panose="030F0702030302020204" pitchFamily="66" charset="0"/>
            </a:endParaRPr>
          </a:p>
        </p:txBody>
      </p:sp>
      <p:sp>
        <p:nvSpPr>
          <p:cNvPr id="7" name="TextBox 6">
            <a:extLst>
              <a:ext uri="{FF2B5EF4-FFF2-40B4-BE49-F238E27FC236}">
                <a16:creationId xmlns:a16="http://schemas.microsoft.com/office/drawing/2014/main" id="{D3EF7742-FB5F-4747-B410-B516DEC5D0EE}"/>
              </a:ext>
            </a:extLst>
          </p:cNvPr>
          <p:cNvSpPr txBox="1"/>
          <p:nvPr/>
        </p:nvSpPr>
        <p:spPr>
          <a:xfrm>
            <a:off x="41290" y="1012821"/>
            <a:ext cx="1266376" cy="892552"/>
          </a:xfrm>
          <a:prstGeom prst="rect">
            <a:avLst/>
          </a:prstGeom>
          <a:ln w="38100">
            <a:solidFill>
              <a:srgbClr val="FFC000"/>
            </a:solidFill>
            <a:prstDash val="sysDash"/>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200" b="1" dirty="0">
                <a:latin typeface="Comic Sans MS" panose="030F0702030302020204" pitchFamily="66" charset="0"/>
              </a:rPr>
              <a:t>MONDAY</a:t>
            </a:r>
          </a:p>
          <a:p>
            <a:r>
              <a:rPr lang="en-GB" sz="1200" b="1" dirty="0">
                <a:latin typeface="Comic Sans MS" panose="030F0702030302020204" pitchFamily="66" charset="0"/>
              </a:rPr>
              <a:t>22</a:t>
            </a:r>
            <a:r>
              <a:rPr lang="en-GB" sz="1200" b="1" baseline="30000" dirty="0">
                <a:latin typeface="Comic Sans MS" panose="030F0702030302020204" pitchFamily="66" charset="0"/>
              </a:rPr>
              <a:t>nd </a:t>
            </a:r>
            <a:r>
              <a:rPr lang="en-GB" sz="1200" b="1" dirty="0">
                <a:latin typeface="Comic Sans MS" panose="030F0702030302020204" pitchFamily="66" charset="0"/>
              </a:rPr>
              <a:t>June</a:t>
            </a:r>
          </a:p>
          <a:p>
            <a:endParaRPr lang="en-GB" sz="1400" b="1" dirty="0">
              <a:latin typeface="Comic Sans MS" panose="030F0702030302020204" pitchFamily="66" charset="0"/>
            </a:endParaRPr>
          </a:p>
          <a:p>
            <a:endParaRPr lang="en-GB" sz="1400" b="1" dirty="0">
              <a:latin typeface="Comic Sans MS" panose="030F0702030302020204" pitchFamily="66" charset="0"/>
            </a:endParaRPr>
          </a:p>
        </p:txBody>
      </p:sp>
      <p:sp>
        <p:nvSpPr>
          <p:cNvPr id="26" name="TextBox 25">
            <a:extLst>
              <a:ext uri="{FF2B5EF4-FFF2-40B4-BE49-F238E27FC236}">
                <a16:creationId xmlns:a16="http://schemas.microsoft.com/office/drawing/2014/main" id="{FFF4F1F5-E3B7-4BD0-9C48-636188AC3B72}"/>
              </a:ext>
            </a:extLst>
          </p:cNvPr>
          <p:cNvSpPr txBox="1"/>
          <p:nvPr/>
        </p:nvSpPr>
        <p:spPr>
          <a:xfrm>
            <a:off x="41289" y="2099495"/>
            <a:ext cx="1290351" cy="892552"/>
          </a:xfrm>
          <a:prstGeom prst="rect">
            <a:avLst/>
          </a:prstGeom>
          <a:ln w="38100">
            <a:solidFill>
              <a:srgbClr val="7030A0"/>
            </a:solidFill>
            <a:prstDash val="sysDash"/>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200" b="1" dirty="0">
                <a:latin typeface="Comic Sans MS" panose="030F0702030302020204" pitchFamily="66" charset="0"/>
              </a:rPr>
              <a:t>TUESDAY</a:t>
            </a:r>
          </a:p>
          <a:p>
            <a:r>
              <a:rPr lang="en-GB" sz="1200" b="1" dirty="0">
                <a:latin typeface="Comic Sans MS" panose="030F0702030302020204" pitchFamily="66" charset="0"/>
              </a:rPr>
              <a:t>23rd June</a:t>
            </a:r>
          </a:p>
          <a:p>
            <a:endParaRPr lang="en-GB" sz="1400" b="1" dirty="0">
              <a:latin typeface="Comic Sans MS" panose="030F0702030302020204" pitchFamily="66" charset="0"/>
            </a:endParaRPr>
          </a:p>
          <a:p>
            <a:endParaRPr lang="en-GB" sz="1400" b="1" dirty="0">
              <a:latin typeface="Comic Sans MS" panose="030F0702030302020204" pitchFamily="66" charset="0"/>
            </a:endParaRPr>
          </a:p>
        </p:txBody>
      </p:sp>
      <p:sp>
        <p:nvSpPr>
          <p:cNvPr id="27" name="TextBox 26">
            <a:extLst>
              <a:ext uri="{FF2B5EF4-FFF2-40B4-BE49-F238E27FC236}">
                <a16:creationId xmlns:a16="http://schemas.microsoft.com/office/drawing/2014/main" id="{AE3548A3-BB9E-49D4-B415-B7C360883BBD}"/>
              </a:ext>
            </a:extLst>
          </p:cNvPr>
          <p:cNvSpPr txBox="1"/>
          <p:nvPr/>
        </p:nvSpPr>
        <p:spPr>
          <a:xfrm>
            <a:off x="41289" y="3102898"/>
            <a:ext cx="1290351" cy="1323439"/>
          </a:xfrm>
          <a:prstGeom prst="rect">
            <a:avLst/>
          </a:prstGeom>
          <a:ln w="38100">
            <a:solidFill>
              <a:srgbClr val="0070C0"/>
            </a:solidFill>
            <a:prstDash val="sysDash"/>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200" b="1" dirty="0">
                <a:latin typeface="Comic Sans MS" panose="030F0702030302020204" pitchFamily="66" charset="0"/>
              </a:rPr>
              <a:t>WEDNESDAY</a:t>
            </a:r>
          </a:p>
          <a:p>
            <a:r>
              <a:rPr lang="en-GB" sz="1200" b="1" dirty="0">
                <a:latin typeface="Comic Sans MS" panose="030F0702030302020204" pitchFamily="66" charset="0"/>
              </a:rPr>
              <a:t>24th June</a:t>
            </a:r>
          </a:p>
          <a:p>
            <a:endParaRPr lang="en-GB" sz="1400" b="1" dirty="0">
              <a:latin typeface="Comic Sans MS" panose="030F0702030302020204" pitchFamily="66" charset="0"/>
            </a:endParaRPr>
          </a:p>
          <a:p>
            <a:endParaRPr lang="en-GB" sz="1400" b="1" dirty="0">
              <a:latin typeface="Comic Sans MS" panose="030F0702030302020204" pitchFamily="66" charset="0"/>
            </a:endParaRPr>
          </a:p>
          <a:p>
            <a:endParaRPr lang="en-GB" sz="1400" b="1" dirty="0">
              <a:latin typeface="Comic Sans MS" panose="030F0702030302020204" pitchFamily="66" charset="0"/>
            </a:endParaRPr>
          </a:p>
          <a:p>
            <a:endParaRPr lang="en-GB" sz="1400" b="1" dirty="0">
              <a:latin typeface="Comic Sans MS" panose="030F0702030302020204" pitchFamily="66" charset="0"/>
            </a:endParaRPr>
          </a:p>
        </p:txBody>
      </p:sp>
      <p:sp>
        <p:nvSpPr>
          <p:cNvPr id="31" name="TextBox 30">
            <a:extLst>
              <a:ext uri="{FF2B5EF4-FFF2-40B4-BE49-F238E27FC236}">
                <a16:creationId xmlns:a16="http://schemas.microsoft.com/office/drawing/2014/main" id="{3B1CE7E8-270C-4928-8CF9-2ADFD60BA26E}"/>
              </a:ext>
            </a:extLst>
          </p:cNvPr>
          <p:cNvSpPr txBox="1"/>
          <p:nvPr/>
        </p:nvSpPr>
        <p:spPr>
          <a:xfrm>
            <a:off x="31107" y="4552959"/>
            <a:ext cx="1300533" cy="1323439"/>
          </a:xfrm>
          <a:prstGeom prst="rect">
            <a:avLst/>
          </a:prstGeom>
          <a:ln w="38100">
            <a:solidFill>
              <a:srgbClr val="FF0000"/>
            </a:solidFill>
            <a:prstDash val="sysDash"/>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200" b="1" dirty="0">
                <a:latin typeface="Comic Sans MS" panose="030F0702030302020204" pitchFamily="66" charset="0"/>
              </a:rPr>
              <a:t>THURSDAY</a:t>
            </a:r>
          </a:p>
          <a:p>
            <a:r>
              <a:rPr lang="en-GB" sz="1200" b="1" dirty="0">
                <a:latin typeface="Comic Sans MS" panose="030F0702030302020204" pitchFamily="66" charset="0"/>
              </a:rPr>
              <a:t>25th June</a:t>
            </a:r>
          </a:p>
          <a:p>
            <a:endParaRPr lang="en-GB" sz="1400" b="1" dirty="0">
              <a:latin typeface="Comic Sans MS" panose="030F0702030302020204" pitchFamily="66" charset="0"/>
            </a:endParaRPr>
          </a:p>
          <a:p>
            <a:endParaRPr lang="en-GB" sz="1400" b="1" dirty="0">
              <a:latin typeface="Comic Sans MS" panose="030F0702030302020204" pitchFamily="66" charset="0"/>
            </a:endParaRPr>
          </a:p>
          <a:p>
            <a:endParaRPr lang="en-GB" sz="1400" b="1" dirty="0">
              <a:latin typeface="Comic Sans MS" panose="030F0702030302020204" pitchFamily="66" charset="0"/>
            </a:endParaRPr>
          </a:p>
          <a:p>
            <a:endParaRPr lang="en-GB" sz="1400" b="1" dirty="0">
              <a:latin typeface="Comic Sans MS" panose="030F0702030302020204" pitchFamily="66" charset="0"/>
            </a:endParaRPr>
          </a:p>
        </p:txBody>
      </p:sp>
      <p:sp>
        <p:nvSpPr>
          <p:cNvPr id="32" name="TextBox 31">
            <a:extLst>
              <a:ext uri="{FF2B5EF4-FFF2-40B4-BE49-F238E27FC236}">
                <a16:creationId xmlns:a16="http://schemas.microsoft.com/office/drawing/2014/main" id="{2FB3A497-78C6-4642-BEFB-5115A515F5AD}"/>
              </a:ext>
            </a:extLst>
          </p:cNvPr>
          <p:cNvSpPr txBox="1"/>
          <p:nvPr/>
        </p:nvSpPr>
        <p:spPr>
          <a:xfrm>
            <a:off x="35496" y="5980353"/>
            <a:ext cx="1311456" cy="861774"/>
          </a:xfrm>
          <a:prstGeom prst="rect">
            <a:avLst/>
          </a:prstGeom>
          <a:ln w="38100">
            <a:solidFill>
              <a:srgbClr val="F735D2"/>
            </a:solidFill>
            <a:prstDash val="sysDash"/>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200" b="1" dirty="0">
                <a:latin typeface="Comic Sans MS" panose="030F0702030302020204" pitchFamily="66" charset="0"/>
              </a:rPr>
              <a:t>FRIDAY</a:t>
            </a:r>
          </a:p>
          <a:p>
            <a:r>
              <a:rPr lang="en-GB" sz="1200" b="1" dirty="0">
                <a:latin typeface="Comic Sans MS" panose="030F0702030302020204" pitchFamily="66" charset="0"/>
              </a:rPr>
              <a:t>26th June</a:t>
            </a:r>
          </a:p>
          <a:p>
            <a:r>
              <a:rPr lang="en-GB" sz="1200" b="1" dirty="0">
                <a:latin typeface="Comic Sans MS" panose="030F0702030302020204" pitchFamily="66" charset="0"/>
              </a:rPr>
              <a:t>                 </a:t>
            </a:r>
          </a:p>
          <a:p>
            <a:endParaRPr lang="en-GB" sz="1400" b="1" dirty="0">
              <a:latin typeface="Comic Sans MS" panose="030F0702030302020204" pitchFamily="66" charset="0"/>
            </a:endParaRPr>
          </a:p>
        </p:txBody>
      </p:sp>
      <p:pic>
        <p:nvPicPr>
          <p:cNvPr id="33" name="Picture 5" descr="Image result for cartoon fireworks">
            <a:extLst>
              <a:ext uri="{FF2B5EF4-FFF2-40B4-BE49-F238E27FC236}">
                <a16:creationId xmlns:a16="http://schemas.microsoft.com/office/drawing/2014/main" id="{1C268012-1F3E-4387-B999-18A27B89B16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9056613">
            <a:off x="1061180" y="74179"/>
            <a:ext cx="1100955" cy="68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34" name="Picture 5" descr="Image result for cartoon fireworks">
            <a:extLst>
              <a:ext uri="{FF2B5EF4-FFF2-40B4-BE49-F238E27FC236}">
                <a16:creationId xmlns:a16="http://schemas.microsoft.com/office/drawing/2014/main" id="{7CCC0E88-1B3B-4313-A28A-54BA31C3C215}"/>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9056613">
            <a:off x="1902207" y="133593"/>
            <a:ext cx="1100955" cy="68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35" name="Picture 4" descr="London Borough of Redbridge">
            <a:extLst>
              <a:ext uri="{FF2B5EF4-FFF2-40B4-BE49-F238E27FC236}">
                <a16:creationId xmlns:a16="http://schemas.microsoft.com/office/drawing/2014/main" id="{C57B54CB-8A90-458A-9B1C-8E3A76FE29A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68344" y="-6051"/>
            <a:ext cx="1493713" cy="582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54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4ECDE7B3-73C8-459D-810A-789F12DD20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8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1B164A70-D013-474E-83BA-6971E6005378}"/>
              </a:ext>
            </a:extLst>
          </p:cNvPr>
          <p:cNvSpPr txBox="1"/>
          <p:nvPr/>
        </p:nvSpPr>
        <p:spPr>
          <a:xfrm>
            <a:off x="1937701" y="204"/>
            <a:ext cx="5378647" cy="923330"/>
          </a:xfrm>
          <a:prstGeom prst="rect">
            <a:avLst/>
          </a:prstGeom>
          <a:noFill/>
        </p:spPr>
        <p:txBody>
          <a:bodyPr wrap="square" rtlCol="0">
            <a:spAutoFit/>
          </a:bodyPr>
          <a:lstStyle/>
          <a:p>
            <a:pPr algn="ctr"/>
            <a:r>
              <a:rPr lang="en-GB" b="1" dirty="0">
                <a:solidFill>
                  <a:schemeClr val="bg1"/>
                </a:solidFill>
                <a:latin typeface="Arial Black" panose="020B0A04020102020204" pitchFamily="34" charset="0"/>
              </a:rPr>
              <a:t>REDBRIDGE  CELEBRATES</a:t>
            </a:r>
          </a:p>
          <a:p>
            <a:pPr algn="ctr"/>
            <a:r>
              <a:rPr lang="en-GB" b="1" dirty="0">
                <a:solidFill>
                  <a:schemeClr val="bg1"/>
                </a:solidFill>
                <a:latin typeface="Arial Black" panose="020B0A04020102020204" pitchFamily="34" charset="0"/>
              </a:rPr>
              <a:t>	</a:t>
            </a:r>
          </a:p>
          <a:p>
            <a:pPr algn="ctr"/>
            <a:r>
              <a:rPr lang="en-GB" b="1" dirty="0">
                <a:solidFill>
                  <a:schemeClr val="bg1"/>
                </a:solidFill>
                <a:latin typeface="Arial Black" panose="020B0A04020102020204" pitchFamily="34" charset="0"/>
              </a:rPr>
              <a:t>  SCHOOL DIVERSITY WEEK 2020! </a:t>
            </a:r>
          </a:p>
        </p:txBody>
      </p:sp>
      <p:pic>
        <p:nvPicPr>
          <p:cNvPr id="5" name="Picture 5" descr="Image result for cartoon fireworks">
            <a:extLst>
              <a:ext uri="{FF2B5EF4-FFF2-40B4-BE49-F238E27FC236}">
                <a16:creationId xmlns:a16="http://schemas.microsoft.com/office/drawing/2014/main" id="{829369D6-EC6F-4ACD-9525-FE71296832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056613">
            <a:off x="1907789" y="90020"/>
            <a:ext cx="1025420" cy="6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descr="Image result for cartoon fireworks">
            <a:extLst>
              <a:ext uri="{FF2B5EF4-FFF2-40B4-BE49-F238E27FC236}">
                <a16:creationId xmlns:a16="http://schemas.microsoft.com/office/drawing/2014/main" id="{354D8489-9675-4A60-951E-C59489D423F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076230">
            <a:off x="6751043" y="80529"/>
            <a:ext cx="1193856" cy="739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 name="TextBox 6">
            <a:extLst>
              <a:ext uri="{FF2B5EF4-FFF2-40B4-BE49-F238E27FC236}">
                <a16:creationId xmlns:a16="http://schemas.microsoft.com/office/drawing/2014/main" id="{20164B3F-4961-4EEE-B7C8-DA780CB4D5C9}"/>
              </a:ext>
            </a:extLst>
          </p:cNvPr>
          <p:cNvSpPr txBox="1"/>
          <p:nvPr/>
        </p:nvSpPr>
        <p:spPr>
          <a:xfrm>
            <a:off x="73103" y="1052736"/>
            <a:ext cx="3218841" cy="5755422"/>
          </a:xfrm>
          <a:prstGeom prst="rect">
            <a:avLst/>
          </a:prstGeom>
          <a:noFill/>
          <a:ln w="38100">
            <a:solidFill>
              <a:srgbClr val="F735D2"/>
            </a:solidFill>
            <a:prstDash val="sysDash"/>
          </a:ln>
        </p:spPr>
        <p:txBody>
          <a:bodyPr wrap="square" rtlCol="0">
            <a:spAutoFit/>
          </a:bodyPr>
          <a:lstStyle/>
          <a:p>
            <a:r>
              <a:rPr lang="en-GB" sz="1400" b="1" dirty="0">
                <a:solidFill>
                  <a:srgbClr val="FF0000"/>
                </a:solidFill>
                <a:latin typeface="Comic Sans MS" panose="030F0702030302020204" pitchFamily="66" charset="0"/>
              </a:rPr>
              <a:t>Masterclasses:</a:t>
            </a:r>
          </a:p>
          <a:p>
            <a:r>
              <a:rPr lang="en-GB" sz="1050" b="1" dirty="0">
                <a:latin typeface="Comic Sans MS" panose="030F0702030302020204" pitchFamily="66" charset="0"/>
              </a:rPr>
              <a:t>(all masterclasses will be broadcast on Just Like Us’ Facebook page!)</a:t>
            </a:r>
          </a:p>
          <a:p>
            <a:endParaRPr lang="en-GB" sz="1400" b="1" dirty="0">
              <a:solidFill>
                <a:srgbClr val="FF0000"/>
              </a:solidFill>
              <a:latin typeface="Comic Sans MS" panose="030F0702030302020204" pitchFamily="66" charset="0"/>
            </a:endParaRPr>
          </a:p>
          <a:p>
            <a:r>
              <a:rPr lang="en-GB" sz="1100" i="1" dirty="0">
                <a:latin typeface="Comic Sans MS" panose="030F0702030302020204" pitchFamily="66" charset="0"/>
              </a:rPr>
              <a:t>1.  In conversation with</a:t>
            </a:r>
            <a:r>
              <a:rPr lang="en-GB" sz="1100" dirty="0">
                <a:latin typeface="Comic Sans MS" panose="030F0702030302020204" pitchFamily="66" charset="0"/>
              </a:rPr>
              <a:t> Lady </a:t>
            </a:r>
            <a:r>
              <a:rPr lang="en-GB" sz="1100" dirty="0" err="1">
                <a:latin typeface="Comic Sans MS" panose="030F0702030302020204" pitchFamily="66" charset="0"/>
              </a:rPr>
              <a:t>Phyll</a:t>
            </a:r>
            <a:r>
              <a:rPr lang="en-GB" sz="1100" dirty="0">
                <a:latin typeface="Comic Sans MS" panose="030F0702030302020204" pitchFamily="66" charset="0"/>
              </a:rPr>
              <a:t> will be talking about activism and the importance of recognising diversity. Phyll Opoku-Gyimah, widely known as Lady Phyll, is the executive director and co-founder of UK Black Pride - Europe's largest celebration for LGBTQI+ people of African, Asian, Caribbean, Latin American and Middle Eastern descent. Lady </a:t>
            </a:r>
            <a:r>
              <a:rPr lang="en-GB" sz="1100" dirty="0" err="1">
                <a:latin typeface="Comic Sans MS" panose="030F0702030302020204" pitchFamily="66" charset="0"/>
              </a:rPr>
              <a:t>Phyll</a:t>
            </a:r>
            <a:r>
              <a:rPr lang="en-GB" sz="1100" dirty="0">
                <a:latin typeface="Comic Sans MS" panose="030F0702030302020204" pitchFamily="66" charset="0"/>
              </a:rPr>
              <a:t> has over 20 years’ experience as an LGBTQI+ rights activist and anti-racism campaigner. She is also a patron for Albert Kennedy Trust; Diva Magazine columnist, and public speaker focusing on race, gender, sexuality and class. She is named as one of the top 5 people on the World Pride Power list. </a:t>
            </a:r>
          </a:p>
          <a:p>
            <a:endParaRPr lang="en-GB" sz="1100" dirty="0">
              <a:latin typeface="Comic Sans MS" panose="030F0702030302020204" pitchFamily="66" charset="0"/>
            </a:endParaRPr>
          </a:p>
          <a:p>
            <a:pPr fontAlgn="base"/>
            <a:r>
              <a:rPr lang="en-GB" sz="1100" i="1" dirty="0">
                <a:latin typeface="Comic Sans MS" panose="030F0702030302020204" pitchFamily="66" charset="0"/>
              </a:rPr>
              <a:t>2. </a:t>
            </a:r>
            <a:r>
              <a:rPr lang="en-GB" sz="1100" dirty="0">
                <a:latin typeface="Comic Sans MS" panose="030F0702030302020204" pitchFamily="66" charset="0"/>
              </a:rPr>
              <a:t>Since coming out at the age of 15, Linda Riley has been campaigning for the rights of the LGBTQI+ community as an outstanding activist. One of only two British directors of US based LGBT campaign group GLAAD. Linda is a patron of Action Breaks Silence and Diversity Role Models, a LGBTQI+ anti-bullying charity. A publishing professional with over 20 years experience, Linda Riley has gone on to become the publisher behind DIVA magazine </a:t>
            </a:r>
          </a:p>
          <a:p>
            <a:pPr fontAlgn="base"/>
            <a:endParaRPr lang="en-GB" sz="1100" dirty="0">
              <a:latin typeface="Comic Sans MS" panose="030F0702030302020204" pitchFamily="66" charset="0"/>
            </a:endParaRPr>
          </a:p>
        </p:txBody>
      </p:sp>
      <p:sp>
        <p:nvSpPr>
          <p:cNvPr id="23" name="TextBox 22">
            <a:extLst>
              <a:ext uri="{FF2B5EF4-FFF2-40B4-BE49-F238E27FC236}">
                <a16:creationId xmlns:a16="http://schemas.microsoft.com/office/drawing/2014/main" id="{E240CE9D-1B34-42B5-BABE-AD81F9D83C82}"/>
              </a:ext>
            </a:extLst>
          </p:cNvPr>
          <p:cNvSpPr txBox="1"/>
          <p:nvPr/>
        </p:nvSpPr>
        <p:spPr>
          <a:xfrm>
            <a:off x="3424868" y="1052736"/>
            <a:ext cx="2947332" cy="5740033"/>
          </a:xfrm>
          <a:prstGeom prst="rect">
            <a:avLst/>
          </a:prstGeom>
          <a:noFill/>
          <a:ln w="38100">
            <a:solidFill>
              <a:srgbClr val="3333FF"/>
            </a:solidFill>
            <a:prstDash val="sysDash"/>
          </a:ln>
        </p:spPr>
        <p:txBody>
          <a:bodyPr wrap="square" rtlCol="0">
            <a:spAutoFit/>
          </a:bodyPr>
          <a:lstStyle/>
          <a:p>
            <a:r>
              <a:rPr lang="en-GB" sz="1400" b="1" dirty="0">
                <a:solidFill>
                  <a:srgbClr val="FF0000"/>
                </a:solidFill>
                <a:latin typeface="Comic Sans MS" panose="030F0702030302020204" pitchFamily="66" charset="0"/>
              </a:rPr>
              <a:t>Masterclasses (continued):</a:t>
            </a:r>
            <a:endParaRPr lang="en-GB" sz="1200" dirty="0">
              <a:latin typeface="Comic Sans MS" panose="030F0702030302020204" pitchFamily="66" charset="0"/>
            </a:endParaRPr>
          </a:p>
          <a:p>
            <a:endParaRPr lang="en-GB" sz="1200" dirty="0">
              <a:latin typeface="Comic Sans MS" panose="030F0702030302020204" pitchFamily="66" charset="0"/>
            </a:endParaRPr>
          </a:p>
          <a:p>
            <a:r>
              <a:rPr lang="en-GB" sz="1100" dirty="0">
                <a:latin typeface="Comic Sans MS" panose="030F0702030302020204" pitchFamily="66" charset="0"/>
              </a:rPr>
              <a:t>3. How we tell our stories and stay safe   online will be led by influencer and blogger Emily Lavinia  who will explore what it's like to navigate online spaces as an LGBTQI+ person and how to build your presence and be true to yourself without putting yourself at risk. The online world gives us an opportunity to hear voices that have previously been harder to find.</a:t>
            </a:r>
          </a:p>
          <a:p>
            <a:endParaRPr lang="en-GB" sz="1100" dirty="0">
              <a:latin typeface="Comic Sans MS" panose="030F0702030302020204" pitchFamily="66" charset="0"/>
            </a:endParaRPr>
          </a:p>
          <a:p>
            <a:r>
              <a:rPr lang="en-GB" sz="1100" dirty="0">
                <a:latin typeface="Comic Sans MS" panose="030F0702030302020204" pitchFamily="66" charset="0"/>
              </a:rPr>
              <a:t>4.  Cedric Tan on '</a:t>
            </a:r>
            <a:r>
              <a:rPr lang="en-GB" sz="1100" i="1" dirty="0">
                <a:latin typeface="Comic Sans MS" panose="030F0702030302020204" pitchFamily="66" charset="0"/>
              </a:rPr>
              <a:t>The evolution of same-sex behaviour in animals</a:t>
            </a:r>
            <a:r>
              <a:rPr lang="en-GB" sz="1100" dirty="0">
                <a:latin typeface="Comic Sans MS" panose="030F0702030302020204" pitchFamily="66" charset="0"/>
              </a:rPr>
              <a:t>’- explores same-sex relationships between animals. Cedric is a lecturer in biology at the Wildlife Conservation Research Unit, University of Oxford. His passion for the arts and education drives his constant pursuit of novel and exciting ways of </a:t>
            </a:r>
          </a:p>
          <a:p>
            <a:r>
              <a:rPr lang="en-GB" sz="1100" dirty="0">
                <a:latin typeface="Comic Sans MS" panose="030F0702030302020204" pitchFamily="66" charset="0"/>
              </a:rPr>
              <a:t>mixing science and arts. In this masterclass, Cedric explores same-sex relationships between animals to help you understand how often they occur, why they might happen and to highlight some famous examples.</a:t>
            </a:r>
          </a:p>
          <a:p>
            <a:endParaRPr lang="en-GB" sz="1100" dirty="0">
              <a:latin typeface="Comic Sans MS" panose="030F0702030302020204" pitchFamily="66" charset="0"/>
            </a:endParaRPr>
          </a:p>
          <a:p>
            <a:r>
              <a:rPr lang="en-GB" sz="1100" dirty="0">
                <a:latin typeface="Comic Sans MS" panose="030F0702030302020204" pitchFamily="66" charset="0"/>
              </a:rPr>
              <a:t>5. A journalist and presenter, Ben </a:t>
            </a:r>
            <a:r>
              <a:rPr lang="en-GB" sz="1100" dirty="0" err="1">
                <a:latin typeface="Comic Sans MS" panose="030F0702030302020204" pitchFamily="66" charset="0"/>
              </a:rPr>
              <a:t>Hunte</a:t>
            </a:r>
            <a:r>
              <a:rPr lang="en-GB" sz="1100" dirty="0">
                <a:latin typeface="Comic Sans MS" panose="030F0702030302020204" pitchFamily="66" charset="0"/>
              </a:rPr>
              <a:t> is the BBC's first LGBTQI+ Correspondent, reporting on stories surrounding sexuality and gender.</a:t>
            </a:r>
            <a:endParaRPr lang="en-GB" sz="1200" dirty="0">
              <a:latin typeface="Comic Sans MS" panose="030F0702030302020204" pitchFamily="66" charset="0"/>
            </a:endParaRPr>
          </a:p>
          <a:p>
            <a:endParaRPr lang="en-GB" sz="1100" dirty="0">
              <a:latin typeface="Comic Sans MS" panose="030F0702030302020204" pitchFamily="66" charset="0"/>
            </a:endParaRPr>
          </a:p>
        </p:txBody>
      </p:sp>
      <p:pic>
        <p:nvPicPr>
          <p:cNvPr id="1028" name="Picture 4" descr="London Borough of Redbridge">
            <a:extLst>
              <a:ext uri="{FF2B5EF4-FFF2-40B4-BE49-F238E27FC236}">
                <a16:creationId xmlns:a16="http://schemas.microsoft.com/office/drawing/2014/main" id="{7DCEF0BA-D53A-4136-8D69-496CA1BC7D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8344" y="-6051"/>
            <a:ext cx="1493713" cy="58250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5" descr="Image result for cartoon fireworks">
            <a:extLst>
              <a:ext uri="{FF2B5EF4-FFF2-40B4-BE49-F238E27FC236}">
                <a16:creationId xmlns:a16="http://schemas.microsoft.com/office/drawing/2014/main" id="{5D255FBC-147C-4344-A3D0-78FD422219F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056613">
            <a:off x="223826" y="132980"/>
            <a:ext cx="1025420" cy="6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9" name="Picture 5" descr="Image result for cartoon fireworks">
            <a:extLst>
              <a:ext uri="{FF2B5EF4-FFF2-40B4-BE49-F238E27FC236}">
                <a16:creationId xmlns:a16="http://schemas.microsoft.com/office/drawing/2014/main" id="{5E7F074E-40D3-4DB6-9758-29CC98FF32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056613">
            <a:off x="960362" y="176312"/>
            <a:ext cx="1025420" cy="6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0" name="TextBox 29">
            <a:extLst>
              <a:ext uri="{FF2B5EF4-FFF2-40B4-BE49-F238E27FC236}">
                <a16:creationId xmlns:a16="http://schemas.microsoft.com/office/drawing/2014/main" id="{F9B133F3-95B0-4CCB-8037-3CEC63E01498}"/>
              </a:ext>
            </a:extLst>
          </p:cNvPr>
          <p:cNvSpPr txBox="1"/>
          <p:nvPr/>
        </p:nvSpPr>
        <p:spPr>
          <a:xfrm>
            <a:off x="6478609" y="1054381"/>
            <a:ext cx="2592288" cy="2800767"/>
          </a:xfrm>
          <a:prstGeom prst="rect">
            <a:avLst/>
          </a:prstGeom>
          <a:noFill/>
          <a:ln w="38100">
            <a:solidFill>
              <a:srgbClr val="FFFF00"/>
            </a:solidFill>
            <a:prstDash val="sysDash"/>
          </a:ln>
        </p:spPr>
        <p:txBody>
          <a:bodyPr wrap="square" rtlCol="0">
            <a:spAutoFit/>
          </a:bodyPr>
          <a:lstStyle/>
          <a:p>
            <a:r>
              <a:rPr lang="en-GB" sz="1100" b="1" dirty="0">
                <a:solidFill>
                  <a:srgbClr val="FF0000"/>
                </a:solidFill>
                <a:latin typeface="Comic Sans MS" panose="030F0702030302020204" pitchFamily="66" charset="0"/>
              </a:rPr>
              <a:t>Other Activities:</a:t>
            </a:r>
          </a:p>
          <a:p>
            <a:endParaRPr lang="en-GB" sz="1100" b="1" dirty="0">
              <a:solidFill>
                <a:srgbClr val="FF0000"/>
              </a:solidFill>
              <a:latin typeface="Comic Sans MS" panose="030F0702030302020204" pitchFamily="66" charset="0"/>
            </a:endParaRPr>
          </a:p>
          <a:p>
            <a:r>
              <a:rPr lang="en-GB" sz="1100" b="1" dirty="0">
                <a:latin typeface="Comic Sans MS" panose="030F0702030302020204" pitchFamily="66" charset="0"/>
              </a:rPr>
              <a:t>1.  #</a:t>
            </a:r>
            <a:r>
              <a:rPr lang="en-GB" sz="1100" b="1" dirty="0" err="1">
                <a:latin typeface="Comic Sans MS" panose="030F0702030302020204" pitchFamily="66" charset="0"/>
              </a:rPr>
              <a:t>PrideInside</a:t>
            </a:r>
            <a:r>
              <a:rPr lang="en-GB" sz="1100" b="1" dirty="0">
                <a:latin typeface="Comic Sans MS" panose="030F0702030302020204" pitchFamily="66" charset="0"/>
              </a:rPr>
              <a:t>– </a:t>
            </a:r>
            <a:r>
              <a:rPr lang="en-GB" sz="1100" dirty="0">
                <a:latin typeface="Comic Sans MS" panose="030F0702030302020204" pitchFamily="66" charset="0"/>
              </a:rPr>
              <a:t>Pride Inside is a collaboration between Amnesty International UK, Black Pride UK, Stonewall and </a:t>
            </a:r>
            <a:r>
              <a:rPr lang="en-GB" sz="1100" dirty="0" err="1">
                <a:latin typeface="Comic Sans MS" panose="030F0702030302020204" pitchFamily="66" charset="0"/>
              </a:rPr>
              <a:t>ParaPride</a:t>
            </a:r>
            <a:r>
              <a:rPr lang="en-GB" sz="1100" dirty="0">
                <a:latin typeface="Comic Sans MS" panose="030F0702030302020204" pitchFamily="66" charset="0"/>
              </a:rPr>
              <a:t> and brings you an online Pride celebration bringing together LGBTQI+ artists, musicians, comedians, DJs and activists together for a series of performances, talks and workshops on 28th June!</a:t>
            </a:r>
          </a:p>
          <a:p>
            <a:endParaRPr lang="en-GB" sz="1100" dirty="0">
              <a:latin typeface="Comic Sans MS" panose="030F0702030302020204" pitchFamily="66" charset="0"/>
            </a:endParaRPr>
          </a:p>
          <a:p>
            <a:r>
              <a:rPr lang="en-GB" sz="1100" b="1" dirty="0">
                <a:solidFill>
                  <a:srgbClr val="0000FF"/>
                </a:solidFill>
                <a:latin typeface="Comic Sans MS" panose="030F0702030302020204" pitchFamily="66" charset="0"/>
                <a:ea typeface="Calibri" panose="020F0502020204030204" pitchFamily="34" charset="0"/>
                <a:cs typeface="Times New Roman" panose="02020603050405020304" pitchFamily="18" charset="0"/>
                <a:hlinkClick r:id="rId6"/>
              </a:rPr>
              <a:t>hhttps://prideinlondon.org/event/pride-inside-3vaLnI78ZArYV6vGbhcPfn/</a:t>
            </a:r>
            <a:r>
              <a:rPr lang="en-GB" sz="1100" b="1" dirty="0">
                <a:solidFill>
                  <a:srgbClr val="0000FF"/>
                </a:solidFill>
                <a:latin typeface="Comic Sans MS" panose="030F0702030302020204" pitchFamily="66"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BF7A2306-5B5E-4510-B4A0-626DD5AC9773}"/>
              </a:ext>
            </a:extLst>
          </p:cNvPr>
          <p:cNvSpPr txBox="1"/>
          <p:nvPr/>
        </p:nvSpPr>
        <p:spPr>
          <a:xfrm>
            <a:off x="6478609" y="4012181"/>
            <a:ext cx="2592288" cy="2754600"/>
          </a:xfrm>
          <a:prstGeom prst="rect">
            <a:avLst/>
          </a:prstGeom>
          <a:noFill/>
          <a:ln w="38100">
            <a:solidFill>
              <a:schemeClr val="accent6">
                <a:lumMod val="75000"/>
              </a:schemeClr>
            </a:solidFill>
            <a:prstDash val="sysDash"/>
          </a:ln>
        </p:spPr>
        <p:txBody>
          <a:bodyPr wrap="square" rtlCol="0">
            <a:spAutoFit/>
          </a:bodyPr>
          <a:lstStyle/>
          <a:p>
            <a:pPr algn="just"/>
            <a:r>
              <a:rPr lang="en-GB" sz="1200" b="1" dirty="0">
                <a:solidFill>
                  <a:schemeClr val="accent4">
                    <a:lumMod val="75000"/>
                  </a:schemeClr>
                </a:solidFill>
                <a:latin typeface="Comic Sans MS" panose="030F0702030302020204" pitchFamily="66" charset="0"/>
              </a:rPr>
              <a:t>2. Switchboard</a:t>
            </a:r>
          </a:p>
          <a:p>
            <a:pPr algn="just"/>
            <a:r>
              <a:rPr lang="en-GB" sz="1050" dirty="0">
                <a:latin typeface="Comic Sans MS" panose="030F0702030302020204" pitchFamily="66" charset="0"/>
              </a:rPr>
              <a:t>Switchboard are a helpline that offer support and a safe space to  ask questions for all members of the LGBTQI+ community</a:t>
            </a:r>
          </a:p>
          <a:p>
            <a:pPr algn="just"/>
            <a:endParaRPr lang="en-GB" sz="1050" b="1" i="1" dirty="0">
              <a:latin typeface="Comic Sans MS" panose="030F0702030302020204" pitchFamily="66" charset="0"/>
            </a:endParaRPr>
          </a:p>
          <a:p>
            <a:pPr algn="just"/>
            <a:r>
              <a:rPr lang="en-GB" sz="1050" dirty="0">
                <a:latin typeface="Comic Sans MS" panose="030F0702030302020204" pitchFamily="66" charset="0"/>
              </a:rPr>
              <a:t>Switchboard are going to release a series of videos during pride week answering questions from young people. These can be anything from challenges of lockdown to coming out. </a:t>
            </a:r>
          </a:p>
          <a:p>
            <a:pPr algn="just"/>
            <a:endParaRPr lang="en-GB" sz="1050" b="1" i="1" dirty="0">
              <a:latin typeface="Comic Sans MS" panose="030F0702030302020204" pitchFamily="66" charset="0"/>
            </a:endParaRPr>
          </a:p>
          <a:p>
            <a:pPr algn="just"/>
            <a:r>
              <a:rPr lang="en-GB" sz="1050" dirty="0">
                <a:latin typeface="Comic Sans MS" panose="030F0702030302020204" pitchFamily="66" charset="0"/>
              </a:rPr>
              <a:t>If you have question for switchboard, you can send these confidentially to </a:t>
            </a:r>
            <a:r>
              <a:rPr lang="en-GB" sz="1050" dirty="0" err="1">
                <a:latin typeface="Comic Sans MS" panose="030F0702030302020204" pitchFamily="66" charset="0"/>
                <a:hlinkClick r:id="rId7"/>
              </a:rPr>
              <a:t>chris@switchboard.lgbt</a:t>
            </a:r>
            <a:r>
              <a:rPr lang="en-GB" sz="1050" dirty="0">
                <a:latin typeface="Comic Sans MS" panose="030F0702030302020204" pitchFamily="66" charset="0"/>
              </a:rPr>
              <a:t> </a:t>
            </a:r>
          </a:p>
          <a:p>
            <a:pPr algn="just"/>
            <a:endParaRPr lang="en-GB" sz="1400" dirty="0">
              <a:latin typeface="Comic Sans MS" panose="030F0702030302020204" pitchFamily="66" charset="0"/>
            </a:endParaRPr>
          </a:p>
        </p:txBody>
      </p:sp>
    </p:spTree>
    <p:extLst>
      <p:ext uri="{BB962C8B-B14F-4D97-AF65-F5344CB8AC3E}">
        <p14:creationId xmlns:p14="http://schemas.microsoft.com/office/powerpoint/2010/main" val="2085964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934</Words>
  <Application>Microsoft Office PowerPoint</Application>
  <PresentationFormat>On-screen Show (4:3)</PresentationFormat>
  <Paragraphs>98</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Comic Sans MS</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Sheehan</dc:creator>
  <cp:lastModifiedBy>Faheem Khan</cp:lastModifiedBy>
  <cp:revision>50</cp:revision>
  <cp:lastPrinted>2019-06-25T10:32:13Z</cp:lastPrinted>
  <dcterms:created xsi:type="dcterms:W3CDTF">2019-06-25T10:31:32Z</dcterms:created>
  <dcterms:modified xsi:type="dcterms:W3CDTF">2020-06-17T18:55:57Z</dcterms:modified>
</cp:coreProperties>
</file>